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sldIdLst>
    <p:sldId id="280" r:id="rId5"/>
    <p:sldId id="278" r:id="rId6"/>
    <p:sldId id="259" r:id="rId7"/>
    <p:sldId id="260" r:id="rId8"/>
    <p:sldId id="263" r:id="rId9"/>
    <p:sldId id="266" r:id="rId10"/>
    <p:sldId id="264" r:id="rId11"/>
    <p:sldId id="281" r:id="rId12"/>
    <p:sldId id="265" r:id="rId13"/>
    <p:sldId id="272" r:id="rId14"/>
    <p:sldId id="267" r:id="rId15"/>
    <p:sldId id="274" r:id="rId16"/>
    <p:sldId id="268" r:id="rId17"/>
    <p:sldId id="273" r:id="rId18"/>
    <p:sldId id="269" r:id="rId19"/>
    <p:sldId id="276" r:id="rId20"/>
    <p:sldId id="275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C7B0A8E-0299-41BD-894D-ADF969D44B3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D0B6044-8F38-4E23-83B6-0CD8C039A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chechentourism.ru/wp-content/uploads/2014/09/dagestan-1024x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colorTemperature colorTemp="8160"/>
                    </a14:imgEffect>
                    <a14:imgEffect>
                      <a14:brightnessContrast bright="32000" contrast="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786058"/>
            <a:ext cx="7854696" cy="2071702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Бамматов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Д.М., </a:t>
            </a:r>
          </a:p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Климова Л.И.,</a:t>
            </a:r>
          </a:p>
          <a:p>
            <a:pPr>
              <a:lnSpc>
                <a:spcPts val="3500"/>
              </a:lnSpc>
            </a:pPr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Халидов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А.Х.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-142900"/>
            <a:ext cx="8784976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500"/>
              </a:lnSpc>
            </a:pPr>
            <a:r>
              <a:rPr lang="ru-RU" sz="3600" b="1" dirty="0" smtClean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Эпизоотологическая и эпидемиологическая ситуация по клещевым инфекциям в 2018г. и задачи на 2019г.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55576" y="6389948"/>
            <a:ext cx="7854696" cy="93610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Махачкала 2019</a:t>
            </a:r>
          </a:p>
          <a:p>
            <a:pPr>
              <a:lnSpc>
                <a:spcPts val="3500"/>
              </a:lnSpc>
            </a:pP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lague_RD_клещевые_инфекции.jpg"/>
          <p:cNvPicPr/>
          <p:nvPr/>
        </p:nvPicPr>
        <p:blipFill rotWithShape="1">
          <a:blip r:embed="rId2" cstate="print"/>
          <a:srcRect l="10276" r="15756"/>
          <a:stretch/>
        </p:blipFill>
        <p:spPr>
          <a:xfrm>
            <a:off x="4103440" y="0"/>
            <a:ext cx="5040560" cy="6761540"/>
          </a:xfrm>
          <a:prstGeom prst="rect">
            <a:avLst/>
          </a:prstGeom>
        </p:spPr>
      </p:pic>
      <p:pic>
        <p:nvPicPr>
          <p:cNvPr id="2" name="Picture 2" descr="F:\КИ_с_2013_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78077"/>
            <a:ext cx="4248472" cy="6936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463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365919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территории горной зоны изолированы положительные маркеры практически  всех исследуемых клещевых инфекций.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Был лабораторно подтвержден случай заболевания мужчины КГЛ из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Акушинского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района, откуда незадолго до этого были  выявлены 4 положительных маркера КГЛ из клещей. Ранее там же был зафиксирован укус ребенка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клещем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Hyalomma marginatum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857235"/>
          <a:ext cx="9144000" cy="5429288"/>
        </p:xfrm>
        <a:graphic>
          <a:graphicData uri="http://schemas.openxmlformats.org/drawingml/2006/table">
            <a:tbl>
              <a:tblPr/>
              <a:tblGrid>
                <a:gridCol w="1263777"/>
                <a:gridCol w="892101"/>
                <a:gridCol w="892101"/>
                <a:gridCol w="1263809"/>
                <a:gridCol w="1247752"/>
                <a:gridCol w="1024132"/>
                <a:gridCol w="731523"/>
                <a:gridCol w="877827"/>
                <a:gridCol w="950978"/>
              </a:tblGrid>
              <a:tr h="3836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Нозологическая форма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Видовой состав иксодовых клещей в % соотношении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Der.mar.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3,1%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Der.retic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1,8%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Haem.otoph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3,7%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Haem.punct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4,3%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Hyal.marg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12,5%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Ix.ricin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30,8%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Rh.bursa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13,5%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Rh.sang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26,6%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КГЛ (ИФА)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ВЗН (ИФА)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ВКЭ (ИФА)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Лих-ка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Ку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КБ (ПЦР)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КР (ПЦР)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ГАЧ (ПЦР)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МЭЧ (ПЦР)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Туляремия (ПЦР)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отр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7" marR="59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Результаты исследования иксодовых клещей , снятых с людей в 2018году.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10946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Выводы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 видовому составу клещи горной зоны практически не отличаются от предгорных.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Hyalomma marginatum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обнаружен во всех районах, кроме Докузпаринского, где численность забора материала была низкая (12экз.), что не исключает наличие данного вида на этой территории.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Ixodes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ricinus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встречался в лесных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лесостепных зонах.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214282" y="3214686"/>
            <a:ext cx="87154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ареала ряда клещей, в частности, расширение их вверх от уровня моря может трактоваться как результат климатических и антропогенных изменений, которые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воздействуют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укоренение ареала ряда популяций иксодовых клещей в результате их переноса в эту зону с перегоном скота и заносом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пернатых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небольшими вариациями сезонной активности.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Таким образом, в горной и высокогорной зоне при наличие всех условий иксодовые клещи могут обитать также, как и в более низменных районах,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а следовательно, и циркуляция клещевых инфекций здесь весьма вероятна.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Лабораторно подтверждено наличие в горных районах антигенов ККГЛ, КР, КБ, ГАЧ, МЭЧ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Вопрос укоренения очагов КИ в горной и высокогорной зоне требует дальнейшего изучения.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214290"/>
            <a:ext cx="778674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1.Необходимо продолжить мониторинг за КИ на всей территории РД.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Особое внимание уделить районам, имеющим эпидемические показания в 2018г.(заболевшие, подозрительные, укушенные).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42844" y="500042"/>
            <a:ext cx="878687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2.Для дальнейшей работы по районированию границ циркуляции возбудителей КИ считаем целесообразным расширить ареал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обследования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территорий, которые не подвергались </a:t>
            </a:r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мониторингу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или где забор материала был взят в недостаточном количестве. Сюда входят территории горных районов, работа по которым только началась, в особенности отдаленные пограничные, такие как территории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Докузпаринского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Ахтынского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Рутульского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Цунтинского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Цумадинского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Тляратинского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Бежтинского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также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Кулинского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районов, которые на нашей карте представлены белыми пятнами. В связи с этим для этой работы более эффективно и целесообразно было бы использовать мобильную лабораторию.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000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3.Проводить систематическое обновление  электронной базы данных по КИ на  всей территории РД на основе ГИС-платформы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71612"/>
            <a:ext cx="8715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Благодарю </a:t>
            </a:r>
          </a:p>
          <a:p>
            <a:pPr algn="ct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 внимание!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64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lague_RD_клещевые_инфекции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285728"/>
            <a:ext cx="7602068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4282" y="285728"/>
            <a:ext cx="85011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каждым годом растет количество людей, пострадавших от укусов клещей, число которых в течение 4 последних лет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2014г.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2017г.) увеличилось в 6 раз.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500166" y="2643182"/>
          <a:ext cx="6500858" cy="3357586"/>
        </p:xfrm>
        <a:graphic>
          <a:graphicData uri="http://schemas.openxmlformats.org/presentationml/2006/ole">
            <p:oleObj spid="_x0000_s16403" name="Слайд" r:id="rId3" imgW="4570524" imgH="3427508" progId="PowerPoint.Slide.12">
              <p:embed/>
            </p:oleObj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42910" y="714356"/>
            <a:ext cx="792961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2017г. укушенные люди  появились в горных и высокогорных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районах: 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Дахадаевском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Акушинском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Лакском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Ботлихском,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Хунзахском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Ахвахском</a:t>
            </a: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2790594"/>
              </p:ext>
            </p:extLst>
          </p:nvPr>
        </p:nvGraphicFramePr>
        <p:xfrm>
          <a:off x="755576" y="571306"/>
          <a:ext cx="7949790" cy="5646420"/>
        </p:xfrm>
        <a:graphic>
          <a:graphicData uri="http://schemas.openxmlformats.org/drawingml/2006/table">
            <a:tbl>
              <a:tblPr/>
              <a:tblGrid>
                <a:gridCol w="1533878"/>
                <a:gridCol w="624245"/>
                <a:gridCol w="624245"/>
                <a:gridCol w="510158"/>
                <a:gridCol w="510158"/>
                <a:gridCol w="510158"/>
                <a:gridCol w="510158"/>
                <a:gridCol w="510158"/>
                <a:gridCol w="510158"/>
                <a:gridCol w="510158"/>
                <a:gridCol w="510158"/>
                <a:gridCol w="510158"/>
                <a:gridCol w="576000"/>
              </a:tblGrid>
              <a:tr h="0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Админист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</a:t>
                      </a:r>
                    </a:p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клещей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</a:t>
                      </a:r>
                    </a:p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пулов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число  положительных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КГЛ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ВЗН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ВКЭ</a:t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ИФА)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Лку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ГАЧ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МЭЧ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туляремия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Агульский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Акушинский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Ахвахский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Ботлихский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Гергебельский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Гумбетовский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Гунибский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Дахадаевский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Докузпаринский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Курахский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Лакский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Левашинский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Рутульский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Унцукульский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Хунзахский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Чародинский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Шамильский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15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Всего: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116632"/>
            <a:ext cx="792088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Таблица 1. Количество забора материала и результаты исследования по горным районам РДв2018г</a:t>
            </a:r>
            <a:endParaRPr lang="ru-RU" sz="1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455765"/>
              </p:ext>
            </p:extLst>
          </p:nvPr>
        </p:nvGraphicFramePr>
        <p:xfrm>
          <a:off x="755576" y="916647"/>
          <a:ext cx="7860784" cy="5754246"/>
        </p:xfrm>
        <a:graphic>
          <a:graphicData uri="http://schemas.openxmlformats.org/drawingml/2006/table">
            <a:tbl>
              <a:tblPr/>
              <a:tblGrid>
                <a:gridCol w="1515364"/>
                <a:gridCol w="616710"/>
                <a:gridCol w="61671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76000"/>
              </a:tblGrid>
              <a:tr h="36000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Админист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клещей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кол-во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пулов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число  положительных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проб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82" marR="3482" marT="3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КГЛ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ВЗН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ВКЭ</a:t>
                      </a:r>
                      <a:b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ИФА)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Лку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ГАЧ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МЭЧ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туляремия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Бабаюртовский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Буйнакский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Дербентский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г.Избербаш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Казбековский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Кайтагский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Карабудахкентский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г.Каспийск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Каякентский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Кизилюртовский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Кумторкалинский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Магарамкентский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г.Махачкала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Новолакский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Сергокалинский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С.Стальский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Табасаранский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Хасавюртовский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Хивский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6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0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 по Лаборатории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 Махачкале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6800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951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Arial Cyr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175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11663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Таблица 2. </a:t>
            </a:r>
            <a:r>
              <a:rPr lang="ru-RU" sz="1600" b="1" dirty="0"/>
              <a:t>Количество забора материала и результаты исследования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по равнинно-предгорному Дагестану в 2018г.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123862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496" y="357165"/>
            <a:ext cx="910850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2018г. лабораторно методами ПЦР и ИФА были исследованы 6800 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кз. иксодовых клещей, сформированных в 952 пула. Сбор клещевого материала проводился в 33 административных районах и 3х городах, 17 из которых находятся в горах и высокогорьях РД. 54% исследуемого материала была доставлена с этой территории.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Calibri" pitchFamily="34" charset="0"/>
                <a:cs typeface="Times New Roman" pitchFamily="18" charset="0"/>
              </a:rPr>
              <a:t>Объем собранного материала и результаты исследований внесены в базу данных ГИС и составлена обновленная карта распространения КИ по районам РД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85720" y="285728"/>
            <a:ext cx="842968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2018год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Обследовано административных районов: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Равнинные   -   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Предгорные  -   12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Горные            -   17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Города             -   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Лабораторно исследовано: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Иксодовых клещей   -  6800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Пулов                             -  952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КИ_с_2013_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0876"/>
            <a:ext cx="4752528" cy="6839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0741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1041</TotalTime>
  <Words>983</Words>
  <Application>Microsoft Office PowerPoint</Application>
  <PresentationFormat>Экран (4:3)</PresentationFormat>
  <Paragraphs>684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Метро</vt:lpstr>
      <vt:lpstr>Тема Office</vt:lpstr>
      <vt:lpstr>1_Тема Office</vt:lpstr>
      <vt:lpstr>Городская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исследований по клещевым исследованиям  в2018г</dc:title>
  <dc:creator>ld</dc:creator>
  <cp:lastModifiedBy>ld</cp:lastModifiedBy>
  <cp:revision>106</cp:revision>
  <dcterms:created xsi:type="dcterms:W3CDTF">2018-11-26T11:09:50Z</dcterms:created>
  <dcterms:modified xsi:type="dcterms:W3CDTF">2019-03-13T12:53:05Z</dcterms:modified>
</cp:coreProperties>
</file>