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sldIdLst>
    <p:sldId id="256" r:id="rId2"/>
    <p:sldId id="258" r:id="rId3"/>
    <p:sldId id="259" r:id="rId4"/>
    <p:sldId id="267" r:id="rId5"/>
    <p:sldId id="260" r:id="rId6"/>
    <p:sldId id="268" r:id="rId7"/>
    <p:sldId id="279" r:id="rId8"/>
    <p:sldId id="271" r:id="rId9"/>
    <p:sldId id="269" r:id="rId10"/>
    <p:sldId id="270" r:id="rId11"/>
    <p:sldId id="261" r:id="rId12"/>
    <p:sldId id="262" r:id="rId13"/>
    <p:sldId id="273" r:id="rId14"/>
    <p:sldId id="280" r:id="rId15"/>
    <p:sldId id="265" r:id="rId16"/>
    <p:sldId id="274" r:id="rId17"/>
    <p:sldId id="263" r:id="rId18"/>
    <p:sldId id="264" r:id="rId19"/>
    <p:sldId id="276" r:id="rId20"/>
    <p:sldId id="277" r:id="rId21"/>
    <p:sldId id="278" r:id="rId22"/>
    <p:sldId id="266" r:id="rId23"/>
    <p:sldId id="27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F60C2-F329-4AFB-9B46-67988A93655E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CD160-AC27-4B0B-9EA6-0C28FBB5DC6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F60C2-F329-4AFB-9B46-67988A93655E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CD160-AC27-4B0B-9EA6-0C28FBB5DC6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F60C2-F329-4AFB-9B46-67988A93655E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CD160-AC27-4B0B-9EA6-0C28FBB5DC6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F60C2-F329-4AFB-9B46-67988A93655E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CD160-AC27-4B0B-9EA6-0C28FBB5DC6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F60C2-F329-4AFB-9B46-67988A93655E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CD160-AC27-4B0B-9EA6-0C28FBB5DC63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F60C2-F329-4AFB-9B46-67988A93655E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CD160-AC27-4B0B-9EA6-0C28FBB5DC6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F60C2-F329-4AFB-9B46-67988A93655E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CD160-AC27-4B0B-9EA6-0C28FBB5DC6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F60C2-F329-4AFB-9B46-67988A93655E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CD160-AC27-4B0B-9EA6-0C28FBB5DC6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F60C2-F329-4AFB-9B46-67988A93655E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CD160-AC27-4B0B-9EA6-0C28FBB5DC6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F60C2-F329-4AFB-9B46-67988A93655E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CD160-AC27-4B0B-9EA6-0C28FBB5DC63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A7AF60C2-F329-4AFB-9B46-67988A93655E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A88CD160-AC27-4B0B-9EA6-0C28FBB5DC63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A7AF60C2-F329-4AFB-9B46-67988A93655E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A88CD160-AC27-4B0B-9EA6-0C28FBB5DC6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844824"/>
            <a:ext cx="6203032" cy="1828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Итоги эпизоотологического обследования природных очагов чумы в 2018 году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28184" y="692696"/>
            <a:ext cx="2771800" cy="64807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Халидов А.Х.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14322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" r="7077"/>
          <a:stretch/>
        </p:blipFill>
        <p:spPr bwMode="auto">
          <a:xfrm>
            <a:off x="0" y="26657"/>
            <a:ext cx="9144000" cy="686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5102"/>
            <a:ext cx="91440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Участок полынно-злаковой степи Аграханского полуострова  (Дагестанский равнинно-предгорный природный очаг чумы) с норами малого суслика. Аэрофотоснимок сделан БЛА с высоты 500 м. май 2018г</a:t>
            </a:r>
            <a:r>
              <a:rPr lang="ru-RU" dirty="0" smtClean="0"/>
              <a:t>. (</a:t>
            </a:r>
            <a:r>
              <a:rPr lang="ru-RU" dirty="0" err="1" smtClean="0"/>
              <a:t>СтавНИПЧИ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302" y="1607423"/>
            <a:ext cx="3173697" cy="527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8414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/>
              <a:t>Восточно-Кавказский </a:t>
            </a:r>
            <a:r>
              <a:rPr lang="ru-RU" sz="3200" dirty="0" smtClean="0"/>
              <a:t>высокогорный                         </a:t>
            </a:r>
            <a:r>
              <a:rPr lang="ru-RU" sz="3200" dirty="0"/>
              <a:t>природный очаг </a:t>
            </a:r>
            <a:r>
              <a:rPr lang="ru-RU" sz="3200" dirty="0" smtClean="0"/>
              <a:t>чумы (39)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924944"/>
            <a:ext cx="9144000" cy="388843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/>
              <a:t>Сроки обследования :</a:t>
            </a:r>
          </a:p>
          <a:p>
            <a:pPr marL="0" indent="0">
              <a:buNone/>
            </a:pPr>
            <a:r>
              <a:rPr lang="ru-RU" dirty="0" smtClean="0"/>
              <a:t>2018</a:t>
            </a:r>
            <a:r>
              <a:rPr lang="ru-RU" dirty="0"/>
              <a:t>: весна – первый этап с 8.05. по 11.05, второй – с 28.05 по 15.06; осень – с 20.08 по 07.09</a:t>
            </a:r>
          </a:p>
          <a:p>
            <a:pPr marL="0" indent="0">
              <a:buNone/>
            </a:pPr>
            <a:r>
              <a:rPr lang="ru-RU" dirty="0"/>
              <a:t>Учитывая низкую численность переносчиков в очаге, мы внесли изменения в сроки обследования, начав первый этап в мае. В результате этого нам удалось застать пик активности блох шерсти полевок ( в мае ИО составил больше 1), в результате чего пересчет численности блох на 1 га весной дал значительно более высокие показатели:  с 1,1 в 2017 году (при средней плотности носителя 6,6 зверька на га) до 14,0 в текущем </a:t>
            </a:r>
            <a:r>
              <a:rPr lang="ru-RU" dirty="0" smtClean="0"/>
              <a:t>(при </a:t>
            </a:r>
            <a:r>
              <a:rPr lang="ru-RU" dirty="0"/>
              <a:t>средней плотности 8,6 зверька на га)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Сроки </a:t>
            </a:r>
            <a:r>
              <a:rPr lang="ru-RU" dirty="0"/>
              <a:t>осеннего эпизоотологического обследования увеличили на неделю, захватив начало сентября,  в период второго пика активности блох обыкновенной полевки. ИО блох гнезда в сентябрьских сборах составил 4,8 (в августе 4,1). В результате подсчета осенней численности блох на га показатели увеличились с 9,6 в 2017 году до 48,0 в текущем, при том, что средняя плотность зверьков на га в 2017 году была несколько выше, чем в 2018 (11,5 и 10,6 соответственно )</a:t>
            </a:r>
          </a:p>
          <a:p>
            <a:pPr marL="0" indent="0">
              <a:buNone/>
            </a:pPr>
            <a:r>
              <a:rPr lang="ru-RU" dirty="0"/>
              <a:t>Таким образом, изменения в сроках обследования 39 очага чумы показали свою продуктивность, и мы намерены и в дальнейшем придерживаться этого графика.</a:t>
            </a:r>
          </a:p>
          <a:p>
            <a:pPr marL="118872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5496" y="1556792"/>
            <a:ext cx="9108504" cy="132343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Площадь 23,4 тыс. кв. км. Открыт в 1977 г. Эпизоотии регистрируются часто с небольшими перерывами на локальном Кокмадагском участке очаговости (в последний раз культуры находили в 2013 г.).</a:t>
            </a:r>
            <a:r>
              <a:rPr lang="ru-RU" sz="2000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2018 г. продолжился  межепизоотический период.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617453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496855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18872" indent="0">
              <a:buNone/>
            </a:pPr>
            <a:r>
              <a:rPr lang="ru-RU" sz="1800" dirty="0">
                <a:latin typeface="Arial Black" pitchFamily="34" charset="0"/>
              </a:rPr>
              <a:t>Основной носитель возбудителя – </a:t>
            </a:r>
            <a:r>
              <a:rPr lang="ru-RU" sz="1800" dirty="0" smtClean="0">
                <a:latin typeface="Arial Black" pitchFamily="34" charset="0"/>
              </a:rPr>
              <a:t>обыкновенная </a:t>
            </a:r>
            <a:r>
              <a:rPr lang="ru-RU" sz="1800" dirty="0">
                <a:latin typeface="Arial Black" pitchFamily="34" charset="0"/>
              </a:rPr>
              <a:t>полевка (</a:t>
            </a:r>
            <a:r>
              <a:rPr lang="en-US" sz="1800" i="1" dirty="0">
                <a:latin typeface="Arial Black" pitchFamily="34" charset="0"/>
              </a:rPr>
              <a:t>Microtus arvalis</a:t>
            </a:r>
            <a:r>
              <a:rPr lang="ru-RU" sz="1800" dirty="0">
                <a:latin typeface="Arial Black" pitchFamily="34" charset="0"/>
              </a:rPr>
              <a:t>) </a:t>
            </a:r>
            <a:r>
              <a:rPr lang="en-US" sz="1800" dirty="0">
                <a:latin typeface="Arial Black" pitchFamily="34" charset="0"/>
              </a:rPr>
              <a:t/>
            </a:r>
            <a:br>
              <a:rPr lang="en-US" sz="1800" dirty="0">
                <a:latin typeface="Arial Black" pitchFamily="34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г </a:t>
            </a:r>
            <a:r>
              <a:rPr lang="ru-RU" sz="1800" dirty="0"/>
              <a:t>Средняя численность </a:t>
            </a:r>
            <a:r>
              <a:rPr lang="ru-RU" sz="1800" i="1" dirty="0"/>
              <a:t>обыкновенной полевки</a:t>
            </a:r>
            <a:r>
              <a:rPr lang="ru-RU" sz="1800" dirty="0"/>
              <a:t> (таблица 3</a:t>
            </a:r>
            <a:r>
              <a:rPr lang="ru-RU" sz="1800" baseline="30000" dirty="0"/>
              <a:t>б</a:t>
            </a:r>
            <a:r>
              <a:rPr lang="ru-RU" sz="1800" dirty="0"/>
              <a:t>) в </a:t>
            </a:r>
            <a:r>
              <a:rPr lang="ru-RU" sz="1800" b="1" dirty="0"/>
              <a:t>горной</a:t>
            </a:r>
            <a:r>
              <a:rPr lang="ru-RU" sz="1800" dirty="0"/>
              <a:t> зоне весной 2018 года составила 6,8 зверьков на 1 га, что выше среднемноголетней нормы (3,2) и уровня прошлого года (весна 2017г. – 3,5</a:t>
            </a:r>
            <a:r>
              <a:rPr lang="ru-RU" sz="1800" dirty="0" smtClean="0"/>
              <a:t>).</a:t>
            </a:r>
          </a:p>
          <a:p>
            <a:pPr marL="118872" indent="0">
              <a:buNone/>
            </a:pPr>
            <a:r>
              <a:rPr lang="ru-RU" sz="1800" dirty="0"/>
              <a:t>Численность блох </a:t>
            </a:r>
            <a:r>
              <a:rPr lang="ru-RU" sz="1800" i="1" dirty="0"/>
              <a:t>обыкновенных полевок </a:t>
            </a:r>
            <a:r>
              <a:rPr lang="ru-RU" sz="1800" dirty="0"/>
              <a:t>на всей территории очага остается на стабильно низком уровне, мало изменяясь в течение ряда последних лет</a:t>
            </a:r>
            <a:r>
              <a:rPr lang="ru-RU" sz="1800" dirty="0" smtClean="0"/>
              <a:t>. </a:t>
            </a:r>
            <a:r>
              <a:rPr lang="ru-RU" sz="1800" dirty="0"/>
              <a:t>В </a:t>
            </a:r>
            <a:r>
              <a:rPr lang="ru-RU" sz="1800" dirty="0" smtClean="0"/>
              <a:t>2018 г. она </a:t>
            </a:r>
            <a:r>
              <a:rPr lang="ru-RU" sz="1800" dirty="0"/>
              <a:t>несколько увеличилась по сравнению с прошлым годом, как по весенним, так и по осенним показателям, все же оставаясь значительно ниже </a:t>
            </a:r>
            <a:r>
              <a:rPr lang="ru-RU" sz="1800" dirty="0" smtClean="0"/>
              <a:t>СМН. </a:t>
            </a:r>
          </a:p>
          <a:p>
            <a:pPr marL="118872" indent="0">
              <a:buNone/>
            </a:pPr>
            <a:r>
              <a:rPr lang="ru-RU" sz="1800" dirty="0"/>
              <a:t>Учитывая снижение осенней интенсивности размножения, даже при благоприятных условиях зимовки к весне 2019 года в горной зоне численность </a:t>
            </a:r>
            <a:r>
              <a:rPr lang="ru-RU" sz="1800" i="1" dirty="0"/>
              <a:t>обыкновенных полевок</a:t>
            </a:r>
            <a:r>
              <a:rPr lang="ru-RU" sz="1800" dirty="0"/>
              <a:t> </a:t>
            </a:r>
            <a:r>
              <a:rPr lang="ru-RU" sz="1800" b="1" dirty="0">
                <a:solidFill>
                  <a:srgbClr val="FF0000"/>
                </a:solidFill>
              </a:rPr>
              <a:t>не превысит показателей этого года</a:t>
            </a:r>
            <a:r>
              <a:rPr lang="ru-RU" sz="1800" dirty="0"/>
              <a:t>. </a:t>
            </a:r>
            <a:endParaRPr lang="ru-RU" sz="1800" dirty="0" smtClean="0"/>
          </a:p>
          <a:p>
            <a:pPr marL="118872" indent="0">
              <a:buNone/>
            </a:pPr>
            <a:r>
              <a:rPr lang="ru-RU" sz="1800" dirty="0"/>
              <a:t>Несмотря на низкую исходную численность переносчиков в очаге, довольно значительное количество гнезд, содержащих развивающиеся личинки блох (до 30%), дает основания надеяться если не на значительный прирост их популяции к будущему году, то хотя бы на </a:t>
            </a:r>
            <a:r>
              <a:rPr lang="ru-RU" sz="1800" b="1" dirty="0">
                <a:solidFill>
                  <a:srgbClr val="FF0000"/>
                </a:solidFill>
              </a:rPr>
              <a:t>сохранение </a:t>
            </a:r>
            <a:r>
              <a:rPr lang="ru-RU" sz="1800" b="1" dirty="0" smtClean="0">
                <a:solidFill>
                  <a:srgbClr val="FF0000"/>
                </a:solidFill>
              </a:rPr>
              <a:t>уровня этого года</a:t>
            </a:r>
            <a:r>
              <a:rPr lang="ru-RU" sz="1800" dirty="0" smtClean="0"/>
              <a:t>. </a:t>
            </a:r>
          </a:p>
          <a:p>
            <a:pPr marL="118872" indent="0">
              <a:buNone/>
            </a:pPr>
            <a:r>
              <a:rPr lang="ru-RU" sz="1800" dirty="0" smtClean="0"/>
              <a:t>В целом осложнение эпизоотологической ситуации в данном очаге не прогнозируется</a:t>
            </a:r>
            <a:endParaRPr lang="ru-RU" sz="1800" dirty="0"/>
          </a:p>
          <a:p>
            <a:pPr marL="118872" indent="0">
              <a:buNone/>
            </a:pPr>
            <a:endParaRPr lang="ru-RU" sz="18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/>
              <a:t>Восточно-Кавказский </a:t>
            </a:r>
            <a:r>
              <a:rPr lang="ru-RU" sz="3200" dirty="0" smtClean="0"/>
              <a:t>высокогорный                         </a:t>
            </a:r>
            <a:r>
              <a:rPr lang="ru-RU" sz="3200" dirty="0"/>
              <a:t>природный очаг </a:t>
            </a:r>
            <a:r>
              <a:rPr lang="ru-RU" sz="3200" dirty="0" smtClean="0"/>
              <a:t>чумы (39)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89310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" t="3047" r="4296" b="3290"/>
          <a:stretch/>
        </p:blipFill>
        <p:spPr bwMode="auto">
          <a:xfrm>
            <a:off x="-136734" y="5098"/>
            <a:ext cx="9280733" cy="6852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9912" y="5098"/>
            <a:ext cx="5364087" cy="18158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Точки забора материала в Восточно-кавказском высокогорном природном очаге чумы (39) за 2018 г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24675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16"/>
            <a:ext cx="9155379" cy="687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92080" y="0"/>
            <a:ext cx="3851920" cy="267765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Точки забора материала в Восточно-Кавказском высокогорном природном очаге чумы за 2012-2018 гг.</a:t>
            </a:r>
            <a:endParaRPr lang="ru-RU" sz="2800" b="1" dirty="0"/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899592" y="5013176"/>
            <a:ext cx="2952328" cy="93610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tx1"/>
                </a:solidFill>
              </a:rPr>
              <a:t>Закавкавказский</a:t>
            </a:r>
            <a:r>
              <a:rPr lang="ru-RU" sz="2000" b="1" dirty="0" smtClean="0">
                <a:solidFill>
                  <a:schemeClr val="tx1"/>
                </a:solidFill>
              </a:rPr>
              <a:t> высокогорный очаг чумы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27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556792"/>
            <a:ext cx="8928992" cy="5040559"/>
          </a:xfrm>
        </p:spPr>
        <p:txBody>
          <a:bodyPr>
            <a:normAutofit fontScale="85000" lnSpcReduction="20000"/>
          </a:bodyPr>
          <a:lstStyle/>
          <a:p>
            <a:pPr marL="118872" indent="0">
              <a:buNone/>
            </a:pPr>
            <a:r>
              <a:rPr lang="ru-RU" dirty="0"/>
              <a:t>С учетом длительного межэпизотического периода (последние культуры чумы были выделены в 2013 году с блох </a:t>
            </a:r>
            <a:r>
              <a:rPr lang="ru-RU" dirty="0" err="1"/>
              <a:t>обык</a:t>
            </a:r>
            <a:r>
              <a:rPr lang="ru-RU" dirty="0"/>
              <a:t> полевки) на Кокмадагском участке стойкой эпизоотии нами в этом году были заложены три стационарные площадки общей площадью  6 га. На этих площадках будут вестись учетные зоологические работы с фиксированием максимально широкого круга экологических факторов с занесением этих данных в электронный кадастр. По мере накопления базы данных, с использованием статистических программ компьютерного моделирования мы попытаемся выявить спектр различных факторов, влияющих на численность носителей и переносчиков и возникновение эпизоотий с тем, чтобы в дальнейшем  прогнозировать эти процессы.</a:t>
            </a:r>
          </a:p>
          <a:p>
            <a:pPr marL="118872" indent="0">
              <a:buNone/>
            </a:pP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/>
              <a:t>Восточно-Кавказский </a:t>
            </a:r>
            <a:r>
              <a:rPr lang="ru-RU" sz="3200" dirty="0" smtClean="0"/>
              <a:t>высокогорный                         </a:t>
            </a:r>
            <a:r>
              <a:rPr lang="ru-RU" sz="3200" dirty="0"/>
              <a:t>природный очаг </a:t>
            </a:r>
            <a:r>
              <a:rPr lang="ru-RU" sz="3200" dirty="0" smtClean="0"/>
              <a:t>чумы (39)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12562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РАБОТА_ДагПЧС\КАРТЫ\39 очаг\УП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" t="3455" r="4913" b="3585"/>
          <a:stretch/>
        </p:blipFill>
        <p:spPr bwMode="auto">
          <a:xfrm>
            <a:off x="179512" y="482837"/>
            <a:ext cx="4366901" cy="637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РАБОТА_ДагПЧС\КАРТЫ\39 очаг\площадки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7" t="3489" r="5051" b="3551"/>
          <a:stretch/>
        </p:blipFill>
        <p:spPr bwMode="auto">
          <a:xfrm>
            <a:off x="4644008" y="488761"/>
            <a:ext cx="4341263" cy="637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0"/>
            <a:ext cx="880575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Стационарные учетные площадки длительного мониторинга на Кокмадагском участке стойкой эпизоотии в 39 очаге чумы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9710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/>
              <a:t>Прикаспийский </a:t>
            </a:r>
            <a:r>
              <a:rPr lang="ru-RU" sz="3200" dirty="0" smtClean="0"/>
              <a:t>песчаный природный </a:t>
            </a:r>
            <a:br>
              <a:rPr lang="ru-RU" sz="3200" dirty="0" smtClean="0"/>
            </a:br>
            <a:r>
              <a:rPr lang="ru-RU" sz="3200" dirty="0" smtClean="0"/>
              <a:t>очаг чумы (43)</a:t>
            </a:r>
            <a:r>
              <a:rPr lang="ru-RU" sz="3200" dirty="0">
                <a:cs typeface="Times New Roman" pitchFamily="18" charset="0"/>
              </a:rPr>
              <a:t/>
            </a:r>
            <a:br>
              <a:rPr lang="ru-RU" sz="3200" dirty="0">
                <a:cs typeface="Times New Roman" pitchFamily="18" charset="0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08" y="2708920"/>
            <a:ext cx="8856984" cy="3816424"/>
          </a:xfrm>
        </p:spPr>
        <p:txBody>
          <a:bodyPr>
            <a:normAutofit fontScale="77500" lnSpcReduction="20000"/>
          </a:bodyPr>
          <a:lstStyle/>
          <a:p>
            <a:pPr marL="118872" indent="0">
              <a:buNone/>
            </a:pPr>
            <a:r>
              <a:rPr lang="ru-RU" dirty="0"/>
              <a:t>В текущем году эпизоотологическим обследованием было охвачено </a:t>
            </a:r>
            <a:r>
              <a:rPr lang="ru-RU" dirty="0" smtClean="0"/>
              <a:t>25200кв.км</a:t>
            </a:r>
            <a:r>
              <a:rPr lang="ru-RU" dirty="0"/>
              <a:t>. </a:t>
            </a:r>
            <a:r>
              <a:rPr lang="ru-RU" dirty="0" smtClean="0"/>
              <a:t>К </a:t>
            </a:r>
            <a:r>
              <a:rPr lang="ru-RU" dirty="0"/>
              <a:t>весне 2018 года численность основных носителей чумы в результате ряда летних засух 2016, 2017 и 2018 годов на юге Прикаспийского песчаного очага </a:t>
            </a:r>
            <a:r>
              <a:rPr lang="ru-RU" dirty="0" smtClean="0"/>
              <a:t>находилась </a:t>
            </a:r>
            <a:r>
              <a:rPr lang="ru-RU" dirty="0"/>
              <a:t>на критически низком уровне. То же самое относится и к численности мышевидных грызунов, СПП, которых по междуречью составил всего 0,3. </a:t>
            </a:r>
          </a:p>
          <a:p>
            <a:pPr marL="118872" indent="0">
              <a:buNone/>
            </a:pPr>
            <a:r>
              <a:rPr lang="ru-RU" dirty="0"/>
              <a:t>При подобных условиях возможны </a:t>
            </a:r>
            <a:r>
              <a:rPr lang="ru-RU" dirty="0" smtClean="0"/>
              <a:t>лишь единичные </a:t>
            </a:r>
            <a:r>
              <a:rPr lang="ru-RU" dirty="0"/>
              <a:t>случаи проявления чумы на </a:t>
            </a:r>
            <a:r>
              <a:rPr lang="ru-RU" dirty="0" err="1"/>
              <a:t>микроучастках</a:t>
            </a:r>
            <a:r>
              <a:rPr lang="ru-RU" dirty="0"/>
              <a:t> поселений песчанок весной 2019 года</a:t>
            </a:r>
            <a:r>
              <a:rPr lang="ru-RU" dirty="0" smtClean="0"/>
              <a:t>. В целом осложнение эпизоотологической ситуации в данном очаге не прогнозируется, однако не исключаются случаи локальных эпизоотий</a:t>
            </a:r>
            <a:endParaRPr lang="ru-RU" dirty="0"/>
          </a:p>
          <a:p>
            <a:pPr marL="118872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484784"/>
            <a:ext cx="9144000" cy="10156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Площадь 63,3 тыс. кв. км. Эпизоотии с 1913 по 1954 гг. После 25 летнего перерыва возобновились в 1975 г. и проявляются до сих пор с перерывами в 1-2 года. В 2015 г. выделено 4 штамма чумы.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52594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3501008"/>
            <a:ext cx="8928992" cy="2899792"/>
          </a:xfrm>
        </p:spPr>
        <p:txBody>
          <a:bodyPr/>
          <a:lstStyle/>
          <a:p>
            <a:pPr marL="118872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484784"/>
            <a:ext cx="9144000" cy="486287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 Black" pitchFamily="34" charset="0"/>
              </a:rPr>
              <a:t>Основные носители – полуденная и гребенщиковая    песчанки (</a:t>
            </a:r>
            <a:r>
              <a:rPr lang="en-US" sz="2000" i="1" dirty="0" err="1" smtClean="0">
                <a:latin typeface="Arial Black" pitchFamily="34" charset="0"/>
              </a:rPr>
              <a:t>Meriones</a:t>
            </a:r>
            <a:r>
              <a:rPr lang="en-US" sz="2000" i="1" dirty="0" smtClean="0">
                <a:latin typeface="Arial Black" pitchFamily="34" charset="0"/>
              </a:rPr>
              <a:t> </a:t>
            </a:r>
            <a:r>
              <a:rPr lang="en-US" sz="2000" i="1" dirty="0" err="1" smtClean="0">
                <a:latin typeface="Arial Black" pitchFamily="34" charset="0"/>
              </a:rPr>
              <a:t>meridianus</a:t>
            </a:r>
            <a:r>
              <a:rPr lang="en-US" sz="2000" i="1" dirty="0" smtClean="0">
                <a:latin typeface="Arial Black" pitchFamily="34" charset="0"/>
              </a:rPr>
              <a:t> </a:t>
            </a:r>
            <a:r>
              <a:rPr lang="ru-RU" sz="2000" dirty="0" smtClean="0">
                <a:latin typeface="Arial Black" pitchFamily="34" charset="0"/>
              </a:rPr>
              <a:t>и </a:t>
            </a:r>
            <a:r>
              <a:rPr lang="en-US" sz="2000" i="1" dirty="0" smtClean="0">
                <a:latin typeface="Arial Black" pitchFamily="34" charset="0"/>
              </a:rPr>
              <a:t>M. </a:t>
            </a:r>
            <a:r>
              <a:rPr lang="en-US" sz="2000" i="1" dirty="0" err="1" smtClean="0">
                <a:latin typeface="Arial Black" pitchFamily="34" charset="0"/>
              </a:rPr>
              <a:t>tamariscinus</a:t>
            </a:r>
            <a:r>
              <a:rPr lang="ru-RU" sz="2000" dirty="0" smtClean="0">
                <a:latin typeface="Arial Black" pitchFamily="34" charset="0"/>
              </a:rPr>
              <a:t>)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г. численность малых песчанок в очаге весной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0,5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ос/га (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СМН=3,9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), осенью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1,1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ос/га (СМУ=6,2). </a:t>
            </a:r>
            <a:r>
              <a:rPr lang="ru-RU" dirty="0"/>
              <a:t>Однако, учитывая увеличение ИР обоих видов песчанок в </a:t>
            </a:r>
            <a:r>
              <a:rPr lang="ru-RU" dirty="0" smtClean="0"/>
              <a:t>песчаных </a:t>
            </a:r>
            <a:r>
              <a:rPr lang="ru-RU" dirty="0"/>
              <a:t>массивах </a:t>
            </a:r>
            <a:r>
              <a:rPr lang="ru-RU" b="1" dirty="0" smtClean="0"/>
              <a:t>Терско-Кумского междуречья </a:t>
            </a:r>
            <a:r>
              <a:rPr lang="ru-RU" dirty="0"/>
              <a:t>к весне 2019 года при благоприятных условиях зимовки их численность прогнозируется не ниже весенней численности текущего года</a:t>
            </a:r>
            <a:r>
              <a:rPr lang="ru-RU" dirty="0" smtClean="0"/>
              <a:t>. </a:t>
            </a:r>
            <a:r>
              <a:rPr lang="ru-RU" dirty="0"/>
              <a:t>В </a:t>
            </a:r>
            <a:r>
              <a:rPr lang="ru-RU" b="1" dirty="0"/>
              <a:t>Кумо-Манычском </a:t>
            </a:r>
            <a:r>
              <a:rPr lang="ru-RU" b="1" dirty="0" smtClean="0"/>
              <a:t>междуречье </a:t>
            </a:r>
            <a:r>
              <a:rPr lang="ru-RU" dirty="0"/>
              <a:t>к весеннему сезону предстоящего года неизбежным будет </a:t>
            </a:r>
            <a:r>
              <a:rPr lang="ru-RU" b="1" dirty="0">
                <a:solidFill>
                  <a:srgbClr val="FF0000"/>
                </a:solidFill>
              </a:rPr>
              <a:t>сокращение численности обоих видов песчанок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Численность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малого суслика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депрессии - 0,1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ос/га (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СМН=3,0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b="1" dirty="0">
                <a:solidFill>
                  <a:srgbClr val="FF0000"/>
                </a:solidFill>
              </a:rPr>
              <a:t>Неуклонное сокращение и без того крайне низкой численности </a:t>
            </a:r>
            <a:r>
              <a:rPr lang="ru-RU" b="1" i="1" dirty="0">
                <a:solidFill>
                  <a:srgbClr val="FF0000"/>
                </a:solidFill>
              </a:rPr>
              <a:t>м. суслика</a:t>
            </a:r>
            <a:r>
              <a:rPr lang="ru-RU" b="1" dirty="0">
                <a:solidFill>
                  <a:srgbClr val="FF0000"/>
                </a:solidFill>
              </a:rPr>
              <a:t> в Ставропольском крае позволяет прогнозировать на предстоящие годы его постепенное исчезновение</a:t>
            </a:r>
            <a:r>
              <a:rPr lang="ru-RU" dirty="0"/>
              <a:t>.</a:t>
            </a:r>
          </a:p>
          <a:p>
            <a:r>
              <a:rPr lang="ru-RU" dirty="0"/>
              <a:t>В отчетном году запас блох песчанок на территории </a:t>
            </a:r>
            <a:r>
              <a:rPr lang="ru-RU" b="1" dirty="0"/>
              <a:t>Терско-Кумского междуречья</a:t>
            </a:r>
            <a:r>
              <a:rPr lang="ru-RU" dirty="0"/>
              <a:t> по сравнению с показателями прошлого года изменился не очень </a:t>
            </a:r>
            <a:r>
              <a:rPr lang="ru-RU" dirty="0" smtClean="0"/>
              <a:t>значительно, а в </a:t>
            </a:r>
            <a:r>
              <a:rPr lang="ru-RU" dirty="0"/>
              <a:t>песках </a:t>
            </a:r>
            <a:r>
              <a:rPr lang="ru-RU" b="1" dirty="0"/>
              <a:t>Кумо-Маныческого междуречья</a:t>
            </a:r>
            <a:r>
              <a:rPr lang="ru-RU" dirty="0"/>
              <a:t> края продолжается снижение численности  блох песчанок, наметившееся в прошлом году. Их численность на гектаре уменьшилась с 6,3 в прошлом году до 2,8 в нынешнем, при </a:t>
            </a:r>
            <a:r>
              <a:rPr lang="ru-RU" dirty="0" smtClean="0"/>
              <a:t>СМН для </a:t>
            </a:r>
            <a:r>
              <a:rPr lang="ru-RU" dirty="0"/>
              <a:t>этой территории 21,3 блохи на гектаре. Осенние показатели соответственно с 3,6 снизились до 1,6, норма 16,1.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/>
              <a:t>Прикаспийский </a:t>
            </a:r>
            <a:r>
              <a:rPr lang="ru-RU" sz="3200" dirty="0" smtClean="0"/>
              <a:t>песчаный природный </a:t>
            </a:r>
            <a:br>
              <a:rPr lang="ru-RU" sz="3200" dirty="0" smtClean="0"/>
            </a:br>
            <a:r>
              <a:rPr lang="ru-RU" sz="3200" dirty="0" smtClean="0"/>
              <a:t>очаг чумы (43)</a:t>
            </a:r>
            <a:r>
              <a:rPr lang="ru-RU" sz="3200" dirty="0">
                <a:cs typeface="Times New Roman" pitchFamily="18" charset="0"/>
              </a:rPr>
              <a:t/>
            </a:r>
            <a:br>
              <a:rPr lang="ru-RU" sz="3200" dirty="0">
                <a:cs typeface="Times New Roman" pitchFamily="18" charset="0"/>
              </a:rPr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50392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" t="1961" r="2167" b="2095"/>
          <a:stretch/>
        </p:blipFill>
        <p:spPr bwMode="auto">
          <a:xfrm>
            <a:off x="0" y="-1369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8104" y="188640"/>
            <a:ext cx="331236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Точки забора материала в 43 очаге чумы в 2018 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3949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Объем выполненных работ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3075411"/>
              </p:ext>
            </p:extLst>
          </p:nvPr>
        </p:nvGraphicFramePr>
        <p:xfrm>
          <a:off x="323529" y="1763860"/>
          <a:ext cx="8424935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8507"/>
                <a:gridCol w="5009419"/>
                <a:gridCol w="2277009"/>
              </a:tblGrid>
              <a:tr h="57016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очаг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Наименование мероприятий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Фактическое выполнение</a:t>
                      </a:r>
                      <a:endParaRPr lang="ru-RU" sz="1800" dirty="0"/>
                    </a:p>
                  </a:txBody>
                  <a:tcPr/>
                </a:tc>
              </a:tr>
              <a:tr h="36510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03</a:t>
                      </a:r>
                      <a:endParaRPr lang="ru-RU" sz="18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Площадь эпизоотологического обследования (</a:t>
                      </a:r>
                      <a:r>
                        <a:rPr lang="ru-RU" sz="1800" dirty="0" err="1" smtClean="0"/>
                        <a:t>кв.км</a:t>
                      </a:r>
                      <a:r>
                        <a:rPr lang="ru-RU" sz="1800" dirty="0" smtClean="0"/>
                        <a:t>) физическая/оперативная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14400/19200</a:t>
                      </a:r>
                      <a:endParaRPr lang="ru-RU" sz="1800" dirty="0"/>
                    </a:p>
                  </a:txBody>
                  <a:tcPr/>
                </a:tc>
              </a:tr>
              <a:tr h="36510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39</a:t>
                      </a:r>
                      <a:endParaRPr lang="ru-RU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4700/6000</a:t>
                      </a:r>
                      <a:endParaRPr lang="ru-RU" sz="1800" dirty="0"/>
                    </a:p>
                  </a:txBody>
                  <a:tcPr/>
                </a:tc>
              </a:tr>
              <a:tr h="36510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43</a:t>
                      </a:r>
                      <a:endParaRPr lang="ru-RU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21500/31100</a:t>
                      </a:r>
                      <a:endParaRPr lang="ru-RU" sz="1800" dirty="0"/>
                    </a:p>
                  </a:txBody>
                  <a:tcPr/>
                </a:tc>
              </a:tr>
              <a:tr h="36510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03</a:t>
                      </a:r>
                      <a:endParaRPr lang="ru-RU" sz="18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Обследовано в населенных на численность грызунов (</a:t>
                      </a:r>
                      <a:r>
                        <a:rPr lang="ru-RU" sz="1800" dirty="0" err="1" smtClean="0"/>
                        <a:t>тыс.м</a:t>
                      </a:r>
                      <a:r>
                        <a:rPr lang="ru-RU" sz="1800" dirty="0" smtClean="0"/>
                        <a:t>)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52</a:t>
                      </a:r>
                      <a:endParaRPr lang="ru-RU" sz="1800" dirty="0"/>
                    </a:p>
                  </a:txBody>
                  <a:tcPr/>
                </a:tc>
              </a:tr>
              <a:tr h="36510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39</a:t>
                      </a:r>
                      <a:endParaRPr lang="ru-RU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21</a:t>
                      </a:r>
                      <a:endParaRPr lang="ru-RU" sz="1800" dirty="0"/>
                    </a:p>
                  </a:txBody>
                  <a:tcPr/>
                </a:tc>
              </a:tr>
              <a:tr h="36510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43</a:t>
                      </a:r>
                      <a:endParaRPr lang="ru-RU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175</a:t>
                      </a:r>
                      <a:endParaRPr lang="ru-RU" sz="1800" dirty="0"/>
                    </a:p>
                  </a:txBody>
                  <a:tcPr/>
                </a:tc>
              </a:tr>
              <a:tr h="36510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03</a:t>
                      </a:r>
                      <a:endParaRPr lang="ru-RU" sz="18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Выставлено орудий лова в поле и нас. пунктах (тыс. </a:t>
                      </a:r>
                      <a:r>
                        <a:rPr lang="ru-RU" sz="1800" dirty="0" err="1" smtClean="0"/>
                        <a:t>шт</a:t>
                      </a:r>
                      <a:r>
                        <a:rPr lang="ru-RU" sz="18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19,3</a:t>
                      </a:r>
                      <a:endParaRPr lang="ru-RU" sz="1800" dirty="0"/>
                    </a:p>
                  </a:txBody>
                  <a:tcPr/>
                </a:tc>
              </a:tr>
              <a:tr h="36510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39</a:t>
                      </a:r>
                      <a:endParaRPr lang="ru-RU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6,1</a:t>
                      </a:r>
                      <a:endParaRPr lang="ru-RU" sz="1800" dirty="0"/>
                    </a:p>
                  </a:txBody>
                  <a:tcPr/>
                </a:tc>
              </a:tr>
              <a:tr h="36510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43</a:t>
                      </a:r>
                      <a:endParaRPr lang="ru-RU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60,3</a:t>
                      </a:r>
                      <a:endParaRPr lang="ru-RU" sz="1800" dirty="0"/>
                    </a:p>
                  </a:txBody>
                  <a:tcPr/>
                </a:tc>
              </a:tr>
              <a:tr h="36510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03</a:t>
                      </a:r>
                      <a:endParaRPr lang="ru-RU" sz="1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На транспортных объектах (</a:t>
                      </a:r>
                      <a:r>
                        <a:rPr lang="ru-RU" sz="1800" dirty="0" err="1" smtClean="0"/>
                        <a:t>тыс.м</a:t>
                      </a:r>
                      <a:r>
                        <a:rPr lang="ru-RU" sz="18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41,0</a:t>
                      </a:r>
                      <a:endParaRPr lang="ru-RU" sz="1800" dirty="0"/>
                    </a:p>
                  </a:txBody>
                  <a:tcPr/>
                </a:tc>
              </a:tr>
              <a:tr h="36510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43</a:t>
                      </a:r>
                      <a:endParaRPr lang="ru-RU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40,0</a:t>
                      </a:r>
                      <a:endParaRPr lang="ru-RU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4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5840" cy="688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79912" y="116632"/>
            <a:ext cx="525658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Точки забора материала в 43 очаге чумы за 2012-2018 гг.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92199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7" b="4589"/>
          <a:stretch/>
        </p:blipFill>
        <p:spPr bwMode="auto">
          <a:xfrm>
            <a:off x="0" y="413956"/>
            <a:ext cx="9144000" cy="6170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46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Прототип карты с ЛЭР 43 очага чумы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28468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041304"/>
          </a:xfrm>
        </p:spPr>
        <p:txBody>
          <a:bodyPr/>
          <a:lstStyle/>
          <a:p>
            <a:pPr algn="ctr"/>
            <a:r>
              <a:rPr lang="ru-RU" dirty="0" smtClean="0"/>
              <a:t>Выводы и предложения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256584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/>
              <a:t>В </a:t>
            </a:r>
            <a:r>
              <a:rPr lang="ru-RU" sz="1600" dirty="0"/>
              <a:t>связи наблюдаемыми изменениями фенологических циклов переносчиков в Дагестанском равнинно-предгорном очаге чумы, считаем наиболее оптимальными сроками начала эпизоотологического обследования </a:t>
            </a:r>
            <a:r>
              <a:rPr lang="en-US" sz="1600" dirty="0"/>
              <a:t>I</a:t>
            </a:r>
            <a:r>
              <a:rPr lang="ru-RU" sz="1600" dirty="0"/>
              <a:t>-</a:t>
            </a:r>
            <a:r>
              <a:rPr lang="en-US" sz="1600" dirty="0"/>
              <a:t>II</a:t>
            </a:r>
            <a:r>
              <a:rPr lang="ru-RU" sz="1600" dirty="0"/>
              <a:t> декаду марта, в зависимости от погодно-климатических условий. В эти сроки мы застаем первый весенний пик активности блох шерсти и норных блох малого суслика, что позволяет определить более точную численность переносчиков на 1 га. </a:t>
            </a:r>
            <a:endParaRPr lang="ru-RU" sz="1600" dirty="0" smtClean="0"/>
          </a:p>
          <a:p>
            <a:pPr algn="just"/>
            <a:r>
              <a:rPr lang="ru-RU" sz="1600" dirty="0" smtClean="0"/>
              <a:t>Обследование </a:t>
            </a:r>
            <a:r>
              <a:rPr lang="ru-RU" sz="1600" dirty="0"/>
              <a:t>территории Аграханского п-</a:t>
            </a:r>
            <a:r>
              <a:rPr lang="ru-RU" sz="1600" dirty="0" err="1"/>
              <a:t>ва</a:t>
            </a:r>
            <a:r>
              <a:rPr lang="ru-RU" sz="1600" dirty="0"/>
              <a:t> с помощью БПА целесообразно проводить ежегодно. Это не только даст возможность вести учетные работы по численности основных и дополнительных носителей, но и в рамках данного научно-практического проекта выявить закономерности влияния абиотических и биотических факторов на динамику численности грызунов с целью прогнозирования этих процессов.  Кроме того, апробированная на данной территории методика ДЗЗ с помощью БЛА может быть экстраполирована на другие природные очаги чумы.</a:t>
            </a:r>
          </a:p>
          <a:p>
            <a:pPr algn="just"/>
            <a:r>
              <a:rPr lang="ru-RU" sz="1600" dirty="0"/>
              <a:t>Изменения сроков обследования 39 очага чумы (более раннее весеннее и более позднее осенью) показало свою продуктивность и целесообразно и в последующие годы придерживаться этого графика</a:t>
            </a:r>
            <a:r>
              <a:rPr lang="ru-RU" sz="1600" dirty="0" smtClean="0"/>
              <a:t>.</a:t>
            </a:r>
          </a:p>
          <a:p>
            <a:pPr algn="just"/>
            <a:r>
              <a:rPr lang="ru-RU" sz="1600" dirty="0" smtClean="0"/>
              <a:t>В связи с использованием МЛМД </a:t>
            </a:r>
            <a:r>
              <a:rPr lang="ru-RU" sz="1600" dirty="0"/>
              <a:t>39 очаге в 2019 г</a:t>
            </a:r>
            <a:r>
              <a:rPr lang="ru-RU" sz="1600" dirty="0" smtClean="0"/>
              <a:t>. внести корректировки в методы работ зоологических бригад, направленные на максимальное использование МЛ.  </a:t>
            </a:r>
          </a:p>
          <a:p>
            <a:pPr algn="just"/>
            <a:r>
              <a:rPr lang="ru-RU" sz="1600" dirty="0" smtClean="0"/>
              <a:t>В план 2019 года с учетом результатов 2018г. были внесены корректировки сроков обследования и объемов планируемых работ.</a:t>
            </a:r>
          </a:p>
          <a:p>
            <a:pPr algn="just"/>
            <a:r>
              <a:rPr lang="ru-RU" sz="1600" dirty="0" smtClean="0"/>
              <a:t>Завершить работу над созданием карты ЛЭР очагов чумы, обслуживаемых станцией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460444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06766" y="1124744"/>
            <a:ext cx="71304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Спасибо за внимание !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6161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/>
              <a:t>Дагестанский равнинно предгорный природный очаг чумы (03)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2492896"/>
            <a:ext cx="9127565" cy="4248471"/>
          </a:xfrm>
        </p:spPr>
        <p:txBody>
          <a:bodyPr>
            <a:normAutofit fontScale="92500"/>
          </a:bodyPr>
          <a:lstStyle/>
          <a:p>
            <a:pPr marL="118872" indent="0">
              <a:buNone/>
            </a:pPr>
            <a:r>
              <a:rPr lang="ru-RU" sz="2000" dirty="0" smtClean="0"/>
              <a:t>Сроки обследования: </a:t>
            </a:r>
          </a:p>
          <a:p>
            <a:pPr marL="118872" indent="0">
              <a:buNone/>
            </a:pPr>
            <a:r>
              <a:rPr lang="ru-RU" sz="2000" dirty="0" smtClean="0"/>
              <a:t>Весна – 19.03 по 20.04; второй этап 14.05-18.05</a:t>
            </a:r>
          </a:p>
          <a:p>
            <a:pPr marL="118872" indent="0">
              <a:buNone/>
            </a:pPr>
            <a:r>
              <a:rPr lang="ru-RU" sz="2000" dirty="0" smtClean="0"/>
              <a:t>Осень – 24.09 по 27.10</a:t>
            </a:r>
          </a:p>
          <a:p>
            <a:pPr marL="118872" indent="457200">
              <a:lnSpc>
                <a:spcPct val="110000"/>
              </a:lnSpc>
              <a:buNone/>
            </a:pPr>
            <a:r>
              <a:rPr lang="ru-RU" sz="2000" dirty="0"/>
              <a:t>Основной носитель в Дагестанском равнинно-предгорном очаге – малый суслик (</a:t>
            </a:r>
            <a:r>
              <a:rPr lang="en-US" sz="2000" i="1" dirty="0"/>
              <a:t>S</a:t>
            </a:r>
            <a:r>
              <a:rPr lang="ru-RU" sz="2000" i="1" dirty="0"/>
              <a:t>. </a:t>
            </a:r>
            <a:r>
              <a:rPr lang="en-US" sz="2000" i="1" dirty="0" err="1"/>
              <a:t>pygmaeus</a:t>
            </a:r>
            <a:r>
              <a:rPr lang="en-US" sz="2000" i="1" dirty="0"/>
              <a:t> </a:t>
            </a:r>
            <a:r>
              <a:rPr lang="en-US" sz="2000" i="1" dirty="0" err="1"/>
              <a:t>satunini</a:t>
            </a:r>
            <a:r>
              <a:rPr lang="ru-RU" sz="2000" dirty="0"/>
              <a:t>). По результатам наших обследований на территории Терско-сулакской низменности, начиная с 2010 года прослеживается увеличение плотности поселений малого суслика. Его средняя численность увеличилась с 2,6 в 2010 году до 4,8 в 2018г. На основе анализа данных о средней численности носителей и переносчиков в 03 очаге был произведен пересчет средне-многолетних показателей. Так, для малого суслика в Терско-Сулакской низменности этот показатель изменился с 0,8 зверьков на га на 3,6; в предгорной зоне очага с 6,8 на 6,4 соответственно. Среднемноголетняя норма численности блох на 1 га по равнинной части очага повысилась с 18,0 до 48,4.</a:t>
            </a:r>
          </a:p>
          <a:p>
            <a:pPr marL="118872" indent="0">
              <a:buNone/>
            </a:pPr>
            <a:endParaRPr lang="ru-RU" sz="2000" dirty="0" smtClean="0"/>
          </a:p>
          <a:p>
            <a:pPr marL="118872" indent="0">
              <a:buNone/>
            </a:pPr>
            <a:endParaRPr lang="ru-RU" sz="2000" dirty="0"/>
          </a:p>
          <a:p>
            <a:pPr marL="118872" indent="0">
              <a:buNone/>
            </a:pP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9061" y="1484784"/>
            <a:ext cx="9108504" cy="10156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Площадь 11,1 тыс. кв. км. Известен с 1951 г. Эпизоотии регистрировали в 1951, 1952, 1956, 1975, 1984, 1994, 1998 и 1999 гг. В последние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лет очаг неактивен. 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г. развитие эпизоотий маловероятно.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47343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/>
              <a:t>Дагестанский равнинно предгорный природный очаг чумы (03)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556792"/>
            <a:ext cx="8928992" cy="5184575"/>
          </a:xfrm>
        </p:spPr>
        <p:txBody>
          <a:bodyPr>
            <a:normAutofit fontScale="62500" lnSpcReduction="20000"/>
          </a:bodyPr>
          <a:lstStyle/>
          <a:p>
            <a:pPr marL="118872" indent="0">
              <a:buNone/>
            </a:pPr>
            <a:r>
              <a:rPr lang="ru-RU" dirty="0" smtClean="0"/>
              <a:t>	Однако </a:t>
            </a:r>
            <a:r>
              <a:rPr lang="ru-RU" dirty="0"/>
              <a:t>численность переносчиков на данной территории продолжает оставаться низкой. Причины наблюдающегося роста численности </a:t>
            </a:r>
            <a:r>
              <a:rPr lang="ru-RU" dirty="0" err="1"/>
              <a:t>м.суслика</a:t>
            </a:r>
            <a:r>
              <a:rPr lang="ru-RU" dirty="0"/>
              <a:t> при одновременной депрессии его блох заставляет нас задумываться над пересмотром современных методов и сроков учета, их соответствию изменившимся условиям существования популяций на территории очага, в частности, к резкому сдвигу фенологических фаз в жизнедеятельности носителей и переносчиков.  </a:t>
            </a:r>
            <a:endParaRPr lang="ru-RU" dirty="0" smtClean="0"/>
          </a:p>
          <a:p>
            <a:pPr marL="118872" indent="0">
              <a:buNone/>
            </a:pPr>
            <a:r>
              <a:rPr lang="ru-RU" dirty="0"/>
              <a:t>	</a:t>
            </a:r>
            <a:r>
              <a:rPr lang="ru-RU" dirty="0" smtClean="0"/>
              <a:t>В </a:t>
            </a:r>
            <a:r>
              <a:rPr lang="ru-RU" dirty="0"/>
              <a:t>2018 году, начав эпизоотологическое обследование очага на одну неделю раньше прошлогодних сроков, мы успели перехватить пик активности блох малого суслика (</a:t>
            </a:r>
            <a:r>
              <a:rPr lang="en-US" i="1" dirty="0"/>
              <a:t>N</a:t>
            </a:r>
            <a:r>
              <a:rPr lang="ru-RU" i="1" dirty="0"/>
              <a:t>. </a:t>
            </a:r>
            <a:r>
              <a:rPr lang="en-US" i="1" dirty="0" err="1"/>
              <a:t>cetosa</a:t>
            </a:r>
            <a:r>
              <a:rPr lang="ru-RU" dirty="0"/>
              <a:t>) и отразить в отчетности более объективную картину численности переносчиков в очаге, избегая крайне трудоемкий процесс раскопки гнезд малого суслика. Так, весенний индекс обилие блох на равнинной части очага изменился с 8,6 в 2017г. до 82,0 в 2018г., т.е. увеличилась в 9 раз. Учитывая, что численность носителей на га в 2018 г. в равнинной части меньше, чем в прошлом году (4,8 зверьков на га в 2018г. и 5,1 в 2017), подобный подъем численности переносчиков можно объяснить более ранними сроками эпизоотологического обследования. Вероятно это отражает объективную картину сдвигов фенологических фаз жизнедеятельности переносчиков – ранневесенних блох </a:t>
            </a:r>
            <a:r>
              <a:rPr lang="ru-RU" i="1" dirty="0" err="1"/>
              <a:t>Neopsyllа</a:t>
            </a:r>
            <a:r>
              <a:rPr lang="ru-RU" i="1" dirty="0"/>
              <a:t> </a:t>
            </a:r>
            <a:r>
              <a:rPr lang="ru-RU" i="1" dirty="0" err="1" smtClean="0"/>
              <a:t>setos</a:t>
            </a:r>
            <a:r>
              <a:rPr lang="en-US" i="1" dirty="0" smtClean="0"/>
              <a:t>a</a:t>
            </a:r>
            <a:r>
              <a:rPr lang="ru-RU" i="1" dirty="0" smtClean="0"/>
              <a:t>, </a:t>
            </a:r>
            <a:r>
              <a:rPr lang="ru-RU" i="1" dirty="0"/>
              <a:t>в частности, </a:t>
            </a:r>
            <a:r>
              <a:rPr lang="ru-RU" dirty="0"/>
              <a:t>более ранние сроки выплода связи с повышением среднемноголетних температур.</a:t>
            </a:r>
          </a:p>
          <a:p>
            <a:pPr marL="118872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627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484784"/>
            <a:ext cx="9144000" cy="532859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indent="720000">
              <a:defRPr/>
            </a:pPr>
            <a:r>
              <a:rPr lang="ru-RU" sz="1800" dirty="0" smtClean="0">
                <a:solidFill>
                  <a:srgbClr val="0070C0"/>
                </a:solidFill>
                <a:latin typeface="Arial Black" pitchFamily="34" charset="0"/>
              </a:rPr>
              <a:t>          </a:t>
            </a:r>
            <a:r>
              <a:rPr lang="ru-RU" sz="1800" dirty="0" smtClean="0">
                <a:latin typeface="+mj-lt"/>
              </a:rPr>
              <a:t/>
            </a:r>
            <a:br>
              <a:rPr lang="ru-RU" sz="1800" dirty="0" smtClean="0">
                <a:latin typeface="+mj-lt"/>
              </a:rPr>
            </a:br>
            <a:r>
              <a:rPr lang="ru-RU" sz="2000" dirty="0" smtClean="0">
                <a:latin typeface="+mj-lt"/>
              </a:rPr>
              <a:t>	</a:t>
            </a:r>
            <a:r>
              <a:rPr lang="ru-RU" sz="1800" b="0" dirty="0" smtClean="0">
                <a:latin typeface="+mj-lt"/>
                <a:cs typeface="Times New Roman" pitchFamily="18" charset="0"/>
              </a:rPr>
              <a:t>Численность </a:t>
            </a:r>
            <a:r>
              <a:rPr lang="ru-RU" sz="1800" b="0" i="1" dirty="0" smtClean="0">
                <a:latin typeface="+mj-lt"/>
                <a:cs typeface="Times New Roman" pitchFamily="18" charset="0"/>
              </a:rPr>
              <a:t>малого суслика </a:t>
            </a:r>
            <a:r>
              <a:rPr lang="ru-RU" sz="1800" b="0" dirty="0" smtClean="0">
                <a:latin typeface="+mj-lt"/>
                <a:cs typeface="Times New Roman" pitchFamily="18" charset="0"/>
              </a:rPr>
              <a:t>в неравномерных разреженных поселениях в 2018 г. на равнине составила 4,8 ос/га (2017г – 5,1; СМН=3,6), блох – 82 </a:t>
            </a:r>
            <a:r>
              <a:rPr lang="ru-RU" sz="1800" b="0" dirty="0" err="1" smtClean="0">
                <a:latin typeface="+mj-lt"/>
                <a:cs typeface="Times New Roman" pitchFamily="18" charset="0"/>
              </a:rPr>
              <a:t>экз</a:t>
            </a:r>
            <a:r>
              <a:rPr lang="ru-RU" sz="1800" b="0" dirty="0">
                <a:latin typeface="+mj-lt"/>
                <a:cs typeface="Times New Roman" pitchFamily="18" charset="0"/>
              </a:rPr>
              <a:t>/га (2017г – </a:t>
            </a:r>
            <a:r>
              <a:rPr lang="ru-RU" sz="1800" b="0" dirty="0" smtClean="0">
                <a:latin typeface="+mj-lt"/>
                <a:cs typeface="Times New Roman" pitchFamily="18" charset="0"/>
              </a:rPr>
              <a:t>8,6; СМН=48,4). </a:t>
            </a:r>
            <a:r>
              <a:rPr lang="ru-RU" sz="1800" b="0" dirty="0" smtClean="0"/>
              <a:t>ИР </a:t>
            </a:r>
            <a:r>
              <a:rPr lang="ru-RU" sz="1800" b="0" i="1" dirty="0" smtClean="0"/>
              <a:t>малого </a:t>
            </a:r>
            <a:r>
              <a:rPr lang="ru-RU" sz="1800" b="0" i="1" dirty="0"/>
              <a:t>суслика</a:t>
            </a:r>
            <a:r>
              <a:rPr lang="ru-RU" sz="1800" b="0" dirty="0"/>
              <a:t> чуть ниже по сравнению со </a:t>
            </a:r>
            <a:r>
              <a:rPr lang="ru-RU" sz="1800" b="0" dirty="0" smtClean="0"/>
              <a:t>СМН и </a:t>
            </a:r>
            <a:r>
              <a:rPr lang="ru-RU" sz="1800" b="0" dirty="0"/>
              <a:t>прошлогодними показателями. Весной 2019 года при благоприятных погодно-климатических условиях численность прогнозируется </a:t>
            </a:r>
            <a:r>
              <a:rPr lang="ru-RU" sz="1800" b="0" dirty="0">
                <a:solidFill>
                  <a:srgbClr val="FF0000"/>
                </a:solidFill>
              </a:rPr>
              <a:t>на</a:t>
            </a:r>
            <a:r>
              <a:rPr lang="ru-RU" sz="1800" b="0" dirty="0"/>
              <a:t> </a:t>
            </a:r>
            <a:r>
              <a:rPr lang="ru-RU" sz="1800" b="0" dirty="0">
                <a:solidFill>
                  <a:srgbClr val="FF0000"/>
                </a:solidFill>
              </a:rPr>
              <a:t>уровне показателей этого года</a:t>
            </a:r>
            <a:r>
              <a:rPr lang="ru-RU" sz="1800" b="0" dirty="0" smtClean="0"/>
              <a:t>.</a:t>
            </a:r>
            <a:br>
              <a:rPr lang="ru-RU" sz="1800" b="0" dirty="0" smtClean="0"/>
            </a:br>
            <a:r>
              <a:rPr lang="ru-RU" sz="1800" b="0" dirty="0" smtClean="0">
                <a:latin typeface="+mj-lt"/>
                <a:cs typeface="Times New Roman" pitchFamily="18" charset="0"/>
              </a:rPr>
              <a:t> 	В </a:t>
            </a:r>
            <a:r>
              <a:rPr lang="ru-RU" sz="1800" b="0" dirty="0">
                <a:latin typeface="+mj-lt"/>
                <a:cs typeface="Times New Roman" pitchFamily="18" charset="0"/>
              </a:rPr>
              <a:t>предгорной части очага численность </a:t>
            </a:r>
            <a:r>
              <a:rPr lang="ru-RU" sz="1800" b="0" i="1" dirty="0">
                <a:cs typeface="Times New Roman" pitchFamily="18" charset="0"/>
              </a:rPr>
              <a:t>малого суслика</a:t>
            </a:r>
            <a:r>
              <a:rPr lang="ru-RU" sz="1800" b="0" dirty="0">
                <a:latin typeface="+mj-lt"/>
                <a:cs typeface="Times New Roman" pitchFamily="18" charset="0"/>
              </a:rPr>
              <a:t> </a:t>
            </a:r>
            <a:r>
              <a:rPr lang="ru-RU" sz="1800" b="0" dirty="0">
                <a:latin typeface="+mj-lt"/>
              </a:rPr>
              <a:t>6,4 ос/га (2017г – 5,8; СМН – </a:t>
            </a:r>
            <a:r>
              <a:rPr lang="ru-RU" sz="1800" b="0" dirty="0" smtClean="0">
                <a:latin typeface="+mj-lt"/>
              </a:rPr>
              <a:t>6,4); </a:t>
            </a:r>
            <a:r>
              <a:rPr lang="ru-RU" sz="1800" b="0" dirty="0"/>
              <a:t>блох 391 (2017г.- 354,0 при СМН 156,0 блох на га</a:t>
            </a:r>
            <a:r>
              <a:rPr lang="ru-RU" sz="1800" b="0" dirty="0" smtClean="0"/>
              <a:t>).</a:t>
            </a:r>
            <a:r>
              <a:rPr lang="ru-RU" sz="1800" b="0" dirty="0"/>
              <a:t> Учитывая, что в отчетном году численность и </a:t>
            </a:r>
            <a:r>
              <a:rPr lang="ru-RU" sz="1800" b="0" dirty="0" smtClean="0"/>
              <a:t>ИР </a:t>
            </a:r>
            <a:r>
              <a:rPr lang="ru-RU" sz="1800" b="0" i="1" dirty="0" smtClean="0"/>
              <a:t>малого </a:t>
            </a:r>
            <a:r>
              <a:rPr lang="ru-RU" sz="1800" b="0" i="1" dirty="0"/>
              <a:t>суслика </a:t>
            </a:r>
            <a:r>
              <a:rPr lang="ru-RU" sz="1800" b="0" dirty="0"/>
              <a:t>в предгорной части выше прошлогодних показателей, при благоприятных погодно-климатических условиях весной 2019 года эти показатели ожидаются </a:t>
            </a:r>
            <a:r>
              <a:rPr lang="ru-RU" sz="1800" b="0" dirty="0">
                <a:solidFill>
                  <a:srgbClr val="FF0000"/>
                </a:solidFill>
              </a:rPr>
              <a:t>не ниже отчетного периода</a:t>
            </a:r>
            <a:r>
              <a:rPr lang="ru-RU" sz="1800" b="0" dirty="0"/>
              <a:t>.</a:t>
            </a:r>
            <a:r>
              <a:rPr lang="ru-RU" sz="1800" b="0" dirty="0" smtClean="0"/>
              <a:t> </a:t>
            </a:r>
            <a:r>
              <a:rPr lang="ru-RU" sz="1800" b="0" dirty="0" smtClean="0">
                <a:latin typeface="+mj-lt"/>
              </a:rPr>
              <a:t> </a:t>
            </a:r>
            <a:r>
              <a:rPr lang="ru-RU" sz="1800" b="0" dirty="0">
                <a:latin typeface="+mj-lt"/>
              </a:rPr>
              <a:t/>
            </a:r>
            <a:br>
              <a:rPr lang="ru-RU" sz="1800" b="0" dirty="0">
                <a:latin typeface="+mj-lt"/>
              </a:rPr>
            </a:br>
            <a:r>
              <a:rPr lang="ru-RU" sz="1800" b="0" dirty="0" smtClean="0">
                <a:latin typeface="+mj-lt"/>
              </a:rPr>
              <a:t>	</a:t>
            </a:r>
            <a:r>
              <a:rPr lang="ru-RU" sz="1800" b="0" dirty="0" smtClean="0"/>
              <a:t>Численность </a:t>
            </a:r>
            <a:r>
              <a:rPr lang="ru-RU" sz="1800" b="0" i="1" dirty="0"/>
              <a:t>песчанки</a:t>
            </a:r>
            <a:r>
              <a:rPr lang="ru-RU" sz="1800" b="0" dirty="0"/>
              <a:t> весной и осенью этого года выше показателей прошлого года и превысила </a:t>
            </a:r>
            <a:r>
              <a:rPr lang="ru-RU" sz="1800" b="0" dirty="0" smtClean="0"/>
              <a:t>СМН, но ИР </a:t>
            </a:r>
            <a:r>
              <a:rPr lang="ru-RU" sz="1800" b="0" dirty="0"/>
              <a:t>за отчетный год ниже </a:t>
            </a:r>
            <a:r>
              <a:rPr lang="ru-RU" sz="1800" b="0" dirty="0" smtClean="0"/>
              <a:t>СМН </a:t>
            </a:r>
            <a:r>
              <a:rPr lang="ru-RU" sz="1800" b="0" dirty="0"/>
              <a:t>норм и прошлогодних показателей: </a:t>
            </a:r>
            <a:r>
              <a:rPr lang="ru-RU" sz="1800" b="0" dirty="0" smtClean="0"/>
              <a:t>Учитывая </a:t>
            </a:r>
            <a:r>
              <a:rPr lang="ru-RU" sz="1800" b="0" dirty="0"/>
              <a:t>этот фактор, к весне 2019 года даже при благоприятных зимних погодно-климатических условиях следует ожидать </a:t>
            </a:r>
            <a:r>
              <a:rPr lang="ru-RU" sz="1800" b="0" dirty="0">
                <a:solidFill>
                  <a:srgbClr val="FF0000"/>
                </a:solidFill>
              </a:rPr>
              <a:t>снижение численности зверьков</a:t>
            </a:r>
            <a:r>
              <a:rPr lang="ru-RU" sz="1800" b="0" dirty="0" smtClean="0">
                <a:solidFill>
                  <a:schemeClr val="tx1"/>
                </a:solidFill>
              </a:rPr>
              <a:t>.</a:t>
            </a:r>
            <a:br>
              <a:rPr lang="ru-RU" sz="1800" b="0" dirty="0" smtClean="0">
                <a:solidFill>
                  <a:schemeClr val="tx1"/>
                </a:solidFill>
              </a:rPr>
            </a:br>
            <a:r>
              <a:rPr lang="ru-RU" sz="1800" b="0" dirty="0" smtClean="0">
                <a:solidFill>
                  <a:schemeClr val="tx1"/>
                </a:solidFill>
              </a:rPr>
              <a:t>Осложнение эпизоотологической ситуации в 2019 году в данном очаге не прогнозируется</a:t>
            </a:r>
            <a:r>
              <a:rPr lang="ru-RU" sz="1800" b="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1800" b="0" dirty="0" smtClean="0">
                <a:latin typeface="+mj-lt"/>
                <a:cs typeface="Times New Roman" pitchFamily="18" charset="0"/>
              </a:rPr>
              <a:t/>
            </a:r>
            <a:br>
              <a:rPr lang="ru-RU" sz="1800" b="0" dirty="0" smtClean="0">
                <a:latin typeface="+mj-lt"/>
                <a:cs typeface="Times New Roman" pitchFamily="18" charset="0"/>
              </a:rPr>
            </a:br>
            <a:endParaRPr lang="ru-RU" sz="1800" b="0" dirty="0">
              <a:latin typeface="+mj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57200" y="155448"/>
            <a:ext cx="8229600" cy="1185320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3200" dirty="0" smtClean="0"/>
              <a:t>Дагестанский равнинно предгорный природный очаг чумы (03)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7764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GIS\YandexDisk\Скриншоты\2019-03-05_09-29-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53" y="0"/>
            <a:ext cx="74968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3553" y="8192"/>
            <a:ext cx="5908687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Точки забора материала в равнинной части </a:t>
            </a:r>
            <a:r>
              <a:rPr lang="ru-RU" b="1" dirty="0">
                <a:solidFill>
                  <a:schemeClr val="bg1"/>
                </a:solidFill>
              </a:rPr>
              <a:t>Дагестанского равнинно-предгорного природного очага чумы (03)</a:t>
            </a:r>
            <a:r>
              <a:rPr lang="ru-RU" b="1" dirty="0" smtClean="0">
                <a:solidFill>
                  <a:schemeClr val="bg1"/>
                </a:solidFill>
              </a:rPr>
              <a:t> в 2018 г.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71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" y="476671"/>
            <a:ext cx="9144004" cy="638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23116" y="0"/>
            <a:ext cx="9144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Точки забора материала в предгорной части Дагестанского равнинно-предгорного природного очага чумы (03)в 2018 г.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833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8" b="8095"/>
          <a:stretch/>
        </p:blipFill>
        <p:spPr bwMode="auto">
          <a:xfrm>
            <a:off x="93137" y="40544"/>
            <a:ext cx="9020175" cy="679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3137" y="40544"/>
            <a:ext cx="3686775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Точки забора материала в Дагестанском равнинно-предгорном природном очаге чумы (03) за 2012-2018 </a:t>
            </a:r>
            <a:r>
              <a:rPr lang="ru-RU" b="1" dirty="0" err="1" smtClean="0"/>
              <a:t>гг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59806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260648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предгорье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37" y="325129"/>
            <a:ext cx="9144000" cy="6565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0"/>
            <a:ext cx="9143999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Карта поселений малого суслика в предгорной части Дагестанского равнинно-предгорного очага чумы (03), созданная на базе данных забора материала с 2012 по 2018 </a:t>
            </a:r>
            <a:r>
              <a:rPr lang="ru-RU" b="1" dirty="0" err="1" smtClean="0"/>
              <a:t>гг</a:t>
            </a:r>
            <a:endParaRPr lang="ru-RU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3" b="4316"/>
          <a:stretch/>
        </p:blipFill>
        <p:spPr bwMode="auto">
          <a:xfrm>
            <a:off x="4877295" y="4931750"/>
            <a:ext cx="4239368" cy="194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Выноска 1 5"/>
          <p:cNvSpPr/>
          <p:nvPr/>
        </p:nvSpPr>
        <p:spPr>
          <a:xfrm>
            <a:off x="3279012" y="886052"/>
            <a:ext cx="2585975" cy="720080"/>
          </a:xfrm>
          <a:prstGeom prst="borderCallout1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Точка обнаружения положительной ПЦР на чуму весной 2018 г.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7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одульн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572</TotalTime>
  <Words>1242</Words>
  <Application>Microsoft Office PowerPoint</Application>
  <PresentationFormat>Экран (4:3)</PresentationFormat>
  <Paragraphs>89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Модульная</vt:lpstr>
      <vt:lpstr>Итоги эпизоотологического обследования природных очагов чумы в 2018 году</vt:lpstr>
      <vt:lpstr>Объем выполненных работ</vt:lpstr>
      <vt:lpstr>Дагестанский равнинно предгорный природный очаг чумы (03)</vt:lpstr>
      <vt:lpstr>Дагестанский равнинно предгорный природный очаг чумы (03)</vt:lpstr>
      <vt:lpstr>            Численность малого суслика в неравномерных разреженных поселениях в 2018 г. на равнине составила 4,8 ос/га (2017г – 5,1; СМН=3,6), блох – 82 экз/га (2017г – 8,6; СМН=48,4). ИР малого суслика чуть ниже по сравнению со СМН и прошлогодними показателями. Весной 2019 года при благоприятных погодно-климатических условиях численность прогнозируется на уровне показателей этого года.   В предгорной части очага численность малого суслика 6,4 ос/га (2017г – 5,8; СМН – 6,4); блох 391 (2017г.- 354,0 при СМН 156,0 блох на га). Учитывая, что в отчетном году численность и ИР малого суслика в предгорной части выше прошлогодних показателей, при благоприятных погодно-климатических условиях весной 2019 года эти показатели ожидаются не ниже отчетного периода.    Численность песчанки весной и осенью этого года выше показателей прошлого года и превысила СМН, но ИР за отчетный год ниже СМН норм и прошлогодних показателей: Учитывая этот фактор, к весне 2019 года даже при благоприятных зимних погодно-климатических условиях следует ожидать снижение численности зверьков. Осложнение эпизоотологической ситуации в 2019 году в данном очаге не прогнозируется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Восточно-Кавказский высокогорный                         природный очаг чумы (39)</vt:lpstr>
      <vt:lpstr>Восточно-Кавказский высокогорный                         природный очаг чумы (39)</vt:lpstr>
      <vt:lpstr>Презентация PowerPoint</vt:lpstr>
      <vt:lpstr>Презентация PowerPoint</vt:lpstr>
      <vt:lpstr>Восточно-Кавказский высокогорный                         природный очаг чумы (39)</vt:lpstr>
      <vt:lpstr>Презентация PowerPoint</vt:lpstr>
      <vt:lpstr>Прикаспийский песчаный природный  очаг чумы (43) </vt:lpstr>
      <vt:lpstr>Прикаспийский песчаный природный  очаг чумы (43) </vt:lpstr>
      <vt:lpstr>Презентация PowerPoint</vt:lpstr>
      <vt:lpstr>Презентация PowerPoint</vt:lpstr>
      <vt:lpstr>Презентация PowerPoint</vt:lpstr>
      <vt:lpstr>Выводы и предложения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эпизоотологического обследования природных очагов чумы в 2018 году</dc:title>
  <dc:creator>GIS</dc:creator>
  <cp:lastModifiedBy>GIS</cp:lastModifiedBy>
  <cp:revision>41</cp:revision>
  <dcterms:created xsi:type="dcterms:W3CDTF">2018-12-06T05:52:15Z</dcterms:created>
  <dcterms:modified xsi:type="dcterms:W3CDTF">2019-03-14T05:50:34Z</dcterms:modified>
</cp:coreProperties>
</file>