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80" r:id="rId3"/>
    <p:sldId id="259" r:id="rId4"/>
    <p:sldId id="260" r:id="rId5"/>
    <p:sldId id="264" r:id="rId6"/>
    <p:sldId id="287" r:id="rId7"/>
    <p:sldId id="282" r:id="rId8"/>
    <p:sldId id="277" r:id="rId9"/>
    <p:sldId id="278" r:id="rId10"/>
    <p:sldId id="27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9" autoAdjust="0"/>
    <p:restoredTop sz="94660"/>
  </p:normalViewPr>
  <p:slideViewPr>
    <p:cSldViewPr>
      <p:cViewPr varScale="1">
        <p:scale>
          <a:sx n="80" d="100"/>
          <a:sy n="80" d="100"/>
        </p:scale>
        <p:origin x="1152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544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Опыт работы по обеспечению санитарно-эпидемиологического благополучия населения на территории курируемой Буденновским ПЧО  в 2018-2019гг»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Махачкала 2019</a:t>
            </a:r>
            <a:endParaRPr lang="ru-RU" sz="2400" b="1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23528" y="5589240"/>
            <a:ext cx="8456984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Times New Roman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Times New Roman"/>
              </a:rPr>
              <a:t>Сурхаев Д.Б.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Times New Roman"/>
              </a:rPr>
              <a:t>,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Times New Roman"/>
              </a:rPr>
              <a:t>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Times New Roman"/>
              </a:rPr>
              <a:t>Куцаев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Times New Roman"/>
              </a:rPr>
              <a:t>В.В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Times New Roman"/>
              </a:rPr>
              <a:t>.,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Times New Roman"/>
              </a:rPr>
              <a:t>Коржов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Times New Roman"/>
              </a:rPr>
              <a:t> П.Н.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Times New Roman"/>
              </a:rPr>
              <a:t>Будённовское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Times New Roman"/>
              </a:rPr>
              <a:t>  ПЧО ФКУЗ  «Дагестанская ПЧС».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Проверка противоэпидемического режима в </a:t>
            </a:r>
            <a:r>
              <a:rPr lang="ru-RU" sz="2800" dirty="0" err="1" smtClean="0"/>
              <a:t>зообригаде</a:t>
            </a:r>
            <a:r>
              <a:rPr lang="ru-RU" sz="2800" dirty="0" smtClean="0"/>
              <a:t>  май 2018</a:t>
            </a:r>
            <a:endParaRPr lang="ru-RU" sz="2800" dirty="0"/>
          </a:p>
        </p:txBody>
      </p:sp>
      <p:pic>
        <p:nvPicPr>
          <p:cNvPr id="1026" name="Picture 2" descr="D:\фото\проверка режима св. ерик 05.18г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357298"/>
            <a:ext cx="6552586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643182"/>
            <a:ext cx="8229600" cy="1400172"/>
          </a:xfrm>
        </p:spPr>
        <p:txBody>
          <a:bodyPr/>
          <a:lstStyle/>
          <a:p>
            <a:pPr algn="ctr">
              <a:buNone/>
            </a:pPr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Спасибо за внимание !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4382" y="116632"/>
            <a:ext cx="878497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Взаимодействие БПЧО ФКУЗ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Даг.ПЧС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Роспотребнадзора с лечебно-профилактическими учреждениями  на обслуживаемой территории.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428992" y="2788338"/>
            <a:ext cx="2357454" cy="1714512"/>
          </a:xfrm>
          <a:prstGeom prst="roundRect">
            <a:avLst/>
          </a:prstGeom>
          <a:solidFill>
            <a:schemeClr val="accent5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БПЧО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14678" y="1142984"/>
            <a:ext cx="2786082" cy="10715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«Дагестанская ПЧС»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2357430"/>
            <a:ext cx="2786082" cy="10715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ГБУЗ СК «</a:t>
            </a:r>
            <a:r>
              <a:rPr lang="ru-RU" sz="2000" dirty="0" err="1">
                <a:solidFill>
                  <a:schemeClr val="tx1"/>
                </a:solidFill>
              </a:rPr>
              <a:t>Арзгирская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районная больница</a:t>
            </a:r>
            <a:r>
              <a:rPr lang="ru-RU" dirty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53896" y="1678769"/>
            <a:ext cx="2786082" cy="21035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</a:rPr>
              <a:t>Управления Федеральной Службы                     </a:t>
            </a:r>
          </a:p>
          <a:p>
            <a:r>
              <a:rPr lang="ru-RU" sz="1600" dirty="0">
                <a:solidFill>
                  <a:schemeClr val="tx1"/>
                </a:solidFill>
              </a:rPr>
              <a:t> по надзору в сфере защиты прав потребителей</a:t>
            </a:r>
          </a:p>
          <a:p>
            <a:r>
              <a:rPr lang="ru-RU" sz="1600" dirty="0">
                <a:solidFill>
                  <a:schemeClr val="tx1"/>
                </a:solidFill>
              </a:rPr>
              <a:t>и благополучия человека </a:t>
            </a:r>
            <a:r>
              <a:rPr lang="ru-RU" sz="1600" dirty="0" smtClean="0">
                <a:solidFill>
                  <a:schemeClr val="tx1"/>
                </a:solidFill>
              </a:rPr>
              <a:t>по </a:t>
            </a:r>
            <a:r>
              <a:rPr lang="ru-RU" sz="1600" dirty="0">
                <a:solidFill>
                  <a:schemeClr val="tx1"/>
                </a:solidFill>
              </a:rPr>
              <a:t>Ставропольскому краю в </a:t>
            </a:r>
            <a:r>
              <a:rPr lang="ru-RU" sz="1600" dirty="0" smtClean="0">
                <a:solidFill>
                  <a:schemeClr val="tx1"/>
                </a:solidFill>
              </a:rPr>
              <a:t>Буденновском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районе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89080" y="3933055"/>
            <a:ext cx="2823226" cy="11838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ГБУЗ СК </a:t>
            </a:r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ru-RU" dirty="0" err="1" smtClean="0">
                <a:solidFill>
                  <a:schemeClr val="tx1"/>
                </a:solidFill>
              </a:rPr>
              <a:t>Степновская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районная больница»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29190" y="5286388"/>
            <a:ext cx="2786082" cy="10715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ГБУЗ СК </a:t>
            </a:r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ru-RU" dirty="0" err="1" smtClean="0">
                <a:solidFill>
                  <a:schemeClr val="tx1"/>
                </a:solidFill>
              </a:rPr>
              <a:t>Нефтекумская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районная больница»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14480" y="5286388"/>
            <a:ext cx="2786082" cy="10715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ГБУЗ СК </a:t>
            </a:r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ru-RU" dirty="0" err="1" smtClean="0">
                <a:solidFill>
                  <a:schemeClr val="tx1"/>
                </a:solidFill>
              </a:rPr>
              <a:t>Левокумская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районная больница»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3053" y="3782354"/>
            <a:ext cx="2786082" cy="10715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ГБУЗ СК </a:t>
            </a:r>
            <a:r>
              <a:rPr lang="ru-RU" dirty="0" smtClean="0">
                <a:solidFill>
                  <a:schemeClr val="tx1"/>
                </a:solidFill>
              </a:rPr>
              <a:t>«Курская 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районная больница»</a:t>
            </a:r>
          </a:p>
        </p:txBody>
      </p:sp>
      <p:sp>
        <p:nvSpPr>
          <p:cNvPr id="11" name="Стрелка вправо с вырезом 10"/>
          <p:cNvSpPr/>
          <p:nvPr/>
        </p:nvSpPr>
        <p:spPr>
          <a:xfrm rot="10800000">
            <a:off x="3000364" y="2786058"/>
            <a:ext cx="285752" cy="785818"/>
          </a:xfrm>
          <a:prstGeom prst="notch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трелка вправо с вырезом 11"/>
          <p:cNvSpPr/>
          <p:nvPr/>
        </p:nvSpPr>
        <p:spPr>
          <a:xfrm rot="16200000">
            <a:off x="4321968" y="2107396"/>
            <a:ext cx="428627" cy="785818"/>
          </a:xfrm>
          <a:prstGeom prst="notch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трелка вправо с вырезом 12"/>
          <p:cNvSpPr/>
          <p:nvPr/>
        </p:nvSpPr>
        <p:spPr>
          <a:xfrm rot="10800000">
            <a:off x="3000364" y="3714752"/>
            <a:ext cx="285752" cy="785818"/>
          </a:xfrm>
          <a:prstGeom prst="notch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трелка вправо с вырезом 13"/>
          <p:cNvSpPr/>
          <p:nvPr/>
        </p:nvSpPr>
        <p:spPr>
          <a:xfrm rot="5400000">
            <a:off x="3607587" y="4536289"/>
            <a:ext cx="428628" cy="785818"/>
          </a:xfrm>
          <a:prstGeom prst="notch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Стрелка вправо с вырезом 14"/>
          <p:cNvSpPr/>
          <p:nvPr/>
        </p:nvSpPr>
        <p:spPr>
          <a:xfrm rot="5400000">
            <a:off x="5233942" y="4522992"/>
            <a:ext cx="402028" cy="785818"/>
          </a:xfrm>
          <a:prstGeom prst="notch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Стрелка вправо с вырезом 15"/>
          <p:cNvSpPr/>
          <p:nvPr/>
        </p:nvSpPr>
        <p:spPr>
          <a:xfrm>
            <a:off x="5868144" y="2780928"/>
            <a:ext cx="285752" cy="785818"/>
          </a:xfrm>
          <a:prstGeom prst="notch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Стрелка вправо с вырезом 17"/>
          <p:cNvSpPr/>
          <p:nvPr/>
        </p:nvSpPr>
        <p:spPr>
          <a:xfrm>
            <a:off x="5868144" y="3717032"/>
            <a:ext cx="285752" cy="785818"/>
          </a:xfrm>
          <a:prstGeom prst="notch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428760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2018 год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Арзгирская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ГБУЗ практическое занятие по ООИ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7"/>
          <a:stretch/>
        </p:blipFill>
        <p:spPr bwMode="auto">
          <a:xfrm>
            <a:off x="1714480" y="1214422"/>
            <a:ext cx="6000792" cy="5143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/>
              <a:t> </a:t>
            </a:r>
            <a:r>
              <a:rPr lang="ru-RU" b="1" dirty="0" smtClean="0"/>
              <a:t>2018 год лекция по ООИ </a:t>
            </a:r>
            <a:r>
              <a:rPr lang="ru-RU" b="1" dirty="0" err="1" smtClean="0"/>
              <a:t>Степновская</a:t>
            </a:r>
            <a:r>
              <a:rPr lang="ru-RU" b="1" dirty="0" smtClean="0"/>
              <a:t> ГБУЗ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600" y="1600200"/>
            <a:ext cx="6130799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IMG-20190307-WA0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57166"/>
            <a:ext cx="4286280" cy="63121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Результаты санитарно-профилактической работы 2018г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683569" y="1600200"/>
          <a:ext cx="7632847" cy="4479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8698">
                  <a:extLst>
                    <a:ext uri="{9D8B030D-6E8A-4147-A177-3AD203B41FA5}">
                      <a16:colId xmlns:a16="http://schemas.microsoft.com/office/drawing/2014/main" val="3008008367"/>
                    </a:ext>
                  </a:extLst>
                </a:gridCol>
                <a:gridCol w="1388698">
                  <a:extLst>
                    <a:ext uri="{9D8B030D-6E8A-4147-A177-3AD203B41FA5}">
                      <a16:colId xmlns:a16="http://schemas.microsoft.com/office/drawing/2014/main" val="260516428"/>
                    </a:ext>
                  </a:extLst>
                </a:gridCol>
                <a:gridCol w="1568555">
                  <a:extLst>
                    <a:ext uri="{9D8B030D-6E8A-4147-A177-3AD203B41FA5}">
                      <a16:colId xmlns:a16="http://schemas.microsoft.com/office/drawing/2014/main" val="3746474232"/>
                    </a:ext>
                  </a:extLst>
                </a:gridCol>
                <a:gridCol w="1702720">
                  <a:extLst>
                    <a:ext uri="{9D8B030D-6E8A-4147-A177-3AD203B41FA5}">
                      <a16:colId xmlns:a16="http://schemas.microsoft.com/office/drawing/2014/main" val="146686408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3468500845"/>
                    </a:ext>
                  </a:extLst>
                </a:gridCol>
              </a:tblGrid>
              <a:tr h="24048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Количество </a:t>
                      </a:r>
                      <a:r>
                        <a:rPr lang="ru-RU" dirty="0" smtClean="0"/>
                        <a:t>обученных</a:t>
                      </a:r>
                    </a:p>
                    <a:p>
                      <a:pPr algn="ctr"/>
                      <a:r>
                        <a:rPr lang="ru-RU" dirty="0" smtClean="0"/>
                        <a:t>врачей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Количество</a:t>
                      </a:r>
                    </a:p>
                    <a:p>
                      <a:pPr algn="ctr"/>
                      <a:r>
                        <a:rPr lang="ru-RU" dirty="0" smtClean="0"/>
                        <a:t>обученного</a:t>
                      </a:r>
                    </a:p>
                    <a:p>
                      <a:pPr algn="ctr"/>
                      <a:r>
                        <a:rPr lang="ru-RU" dirty="0" smtClean="0"/>
                        <a:t>среднего мед. персонала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Количество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проведенных</a:t>
                      </a:r>
                      <a:r>
                        <a:rPr lang="ru-RU" baseline="0" dirty="0" smtClean="0"/>
                        <a:t> тренировочных занятий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Количество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лекций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Количество</a:t>
                      </a:r>
                    </a:p>
                    <a:p>
                      <a:pPr algn="ctr"/>
                      <a:r>
                        <a:rPr lang="ru-RU" dirty="0" smtClean="0"/>
                        <a:t>семинаров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120356"/>
                  </a:ext>
                </a:extLst>
              </a:tr>
              <a:tr h="2074982">
                <a:tc>
                  <a:txBody>
                    <a:bodyPr/>
                    <a:lstStyle/>
                    <a:p>
                      <a:pPr algn="ctr"/>
                      <a:endParaRPr lang="ru-RU" sz="2800" dirty="0" smtClean="0"/>
                    </a:p>
                    <a:p>
                      <a:pPr algn="ctr"/>
                      <a:r>
                        <a:rPr lang="ru-RU" sz="2800" dirty="0" smtClean="0"/>
                        <a:t>144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 smtClean="0"/>
                    </a:p>
                    <a:p>
                      <a:pPr algn="ctr"/>
                      <a:r>
                        <a:rPr lang="ru-RU" sz="2800" dirty="0" smtClean="0"/>
                        <a:t>239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 smtClean="0"/>
                    </a:p>
                    <a:p>
                      <a:pPr algn="ctr"/>
                      <a:r>
                        <a:rPr lang="ru-RU" sz="2800" dirty="0" smtClean="0"/>
                        <a:t>12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 smtClean="0"/>
                    </a:p>
                    <a:p>
                      <a:pPr algn="ctr"/>
                      <a:r>
                        <a:rPr lang="ru-RU" sz="2800" dirty="0" smtClean="0"/>
                        <a:t>24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 smtClean="0"/>
                    </a:p>
                    <a:p>
                      <a:pPr algn="ctr"/>
                      <a:r>
                        <a:rPr lang="ru-RU" sz="2800" dirty="0" smtClean="0"/>
                        <a:t>24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18462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448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44249"/>
              </p:ext>
            </p:extLst>
          </p:nvPr>
        </p:nvGraphicFramePr>
        <p:xfrm>
          <a:off x="372411" y="1340768"/>
          <a:ext cx="8664084" cy="525658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35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76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50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48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083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358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78464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j-lt"/>
                        </a:rPr>
                        <a:t>Площадь очага</a:t>
                      </a:r>
                      <a:endParaRPr lang="ru-RU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0550" marR="4055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</a:rPr>
                        <a:t>Исследовано </a:t>
                      </a:r>
                      <a:r>
                        <a:rPr lang="ru-RU" sz="1600" dirty="0" smtClean="0">
                          <a:latin typeface="+mj-lt"/>
                        </a:rPr>
                        <a:t>объектов </a:t>
                      </a:r>
                      <a:r>
                        <a:rPr lang="ru-RU" sz="1600" dirty="0">
                          <a:latin typeface="+mj-lt"/>
                        </a:rPr>
                        <a:t>на чуму в </a:t>
                      </a:r>
                      <a:r>
                        <a:rPr lang="ru-RU" sz="1600" dirty="0" smtClean="0">
                          <a:latin typeface="+mj-lt"/>
                        </a:rPr>
                        <a:t>2018г</a:t>
                      </a:r>
                      <a:endParaRPr lang="ru-RU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0550" marR="4055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</a:rPr>
                        <a:t>Последние </a:t>
                      </a:r>
                      <a:r>
                        <a:rPr lang="ru-RU" sz="1600" dirty="0" smtClean="0">
                          <a:latin typeface="+mj-lt"/>
                        </a:rPr>
                        <a:t>эпизоотии, положительные</a:t>
                      </a:r>
                      <a:r>
                        <a:rPr lang="ru-RU" sz="1600" baseline="0" dirty="0" smtClean="0">
                          <a:latin typeface="+mj-lt"/>
                        </a:rPr>
                        <a:t> результаты ПЦР исследований</a:t>
                      </a:r>
                      <a:endParaRPr lang="ru-RU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0550" marR="4055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</a:rPr>
                        <a:t>Состояние основных </a:t>
                      </a:r>
                      <a:r>
                        <a:rPr lang="ru-RU" sz="1600" dirty="0" smtClean="0">
                          <a:latin typeface="+mj-lt"/>
                        </a:rPr>
                        <a:t>носителей (численность)</a:t>
                      </a:r>
                      <a:endParaRPr lang="ru-RU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0550" marR="4055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</a:rPr>
                        <a:t>Прогноз на </a:t>
                      </a:r>
                      <a:r>
                        <a:rPr lang="ru-RU" sz="1600" dirty="0" smtClean="0">
                          <a:latin typeface="+mj-lt"/>
                        </a:rPr>
                        <a:t>2019г</a:t>
                      </a:r>
                      <a:endParaRPr lang="ru-RU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0550" marR="4055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8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</a:rPr>
                        <a:t>ИФА</a:t>
                      </a:r>
                      <a:endParaRPr lang="ru-RU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0550" marR="4055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</a:rPr>
                        <a:t>ПЦР</a:t>
                      </a:r>
                      <a:endParaRPr lang="ru-RU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0550" marR="4055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j-lt"/>
                        </a:rPr>
                        <a:t>Бак</a:t>
                      </a:r>
                      <a:endParaRPr lang="ru-RU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0550" marR="4055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883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+mj-lt"/>
                        </a:rPr>
                        <a:t>Прикаспийский песчаный очаг чумы (43)</a:t>
                      </a:r>
                      <a:endParaRPr lang="ru-RU" sz="1600" b="1" i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0550" marR="405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50" marR="40550" marT="0" marB="0">
                    <a:cell3D prstMaterial="dkEdge">
                      <a:bevel prst="coolSlan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50" marR="40550" marT="0" marB="0">
                    <a:cell3D prstMaterial="dkEdge">
                      <a:bevel prst="coolSlan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/>
                    </a:p>
                  </a:txBody>
                  <a:tcPr marL="40550" marR="40550" marT="0" marB="0">
                    <a:cell3D prstMaterial="dkEdge">
                      <a:bevel prst="coolSlan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50" marR="40550" marT="0" marB="0">
                    <a:cell3D prstMaterial="dkEdge">
                      <a:bevel prst="coolSlan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50" marR="40550" marT="0" marB="0">
                    <a:cell3D prstMaterial="dkEdge">
                      <a:bevel prst="coolSlan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21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j-lt"/>
                        </a:rPr>
                        <a:t>10000 </a:t>
                      </a:r>
                      <a:r>
                        <a:rPr lang="ru-RU" sz="1400" dirty="0">
                          <a:latin typeface="+mj-lt"/>
                        </a:rPr>
                        <a:t>км</a:t>
                      </a:r>
                      <a:r>
                        <a:rPr lang="ru-RU" sz="1400" baseline="30000" dirty="0">
                          <a:latin typeface="+mj-lt"/>
                        </a:rPr>
                        <a:t>2</a:t>
                      </a:r>
                      <a:endParaRPr lang="ru-RU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0550" marR="4055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0550" marR="4055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j-lt"/>
                          <a:ea typeface="Times New Roman"/>
                          <a:cs typeface="Times New Roman"/>
                        </a:rPr>
                        <a:t>4026</a:t>
                      </a:r>
                      <a:endParaRPr lang="ru-RU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0550" marR="4055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j-lt"/>
                          <a:ea typeface="Times New Roman"/>
                          <a:cs typeface="Times New Roman"/>
                        </a:rPr>
                        <a:t>8225</a:t>
                      </a:r>
                      <a:endParaRPr lang="ru-RU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0550" marR="4055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u="sng" dirty="0" smtClean="0">
                          <a:solidFill>
                            <a:schemeClr val="tx1"/>
                          </a:solidFill>
                          <a:latin typeface="+mj-lt"/>
                        </a:rPr>
                        <a:t>1999г</a:t>
                      </a:r>
                      <a:r>
                        <a:rPr lang="ru-RU" sz="1400" dirty="0" smtClean="0">
                          <a:latin typeface="+mj-lt"/>
                        </a:rPr>
                        <a:t>.: 2</a:t>
                      </a:r>
                      <a:r>
                        <a:rPr lang="ru-RU" sz="1400" baseline="0" dirty="0" smtClean="0">
                          <a:latin typeface="+mj-lt"/>
                        </a:rPr>
                        <a:t> </a:t>
                      </a:r>
                      <a:r>
                        <a:rPr lang="ru-RU" sz="1400" baseline="0" dirty="0" smtClean="0">
                          <a:latin typeface="+mj-lt"/>
                        </a:rPr>
                        <a:t>к</a:t>
                      </a:r>
                      <a:r>
                        <a:rPr lang="ru-RU" sz="1400" dirty="0" smtClean="0">
                          <a:latin typeface="+mj-lt"/>
                        </a:rPr>
                        <a:t>ультуры,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+mj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2014г</a:t>
                      </a:r>
                      <a:r>
                        <a:rPr lang="ru-RU" sz="1400" dirty="0" smtClean="0">
                          <a:latin typeface="+mj-lt"/>
                        </a:rPr>
                        <a:t>:</a:t>
                      </a:r>
                      <a:r>
                        <a:rPr lang="ru-RU" sz="1400" baseline="0" dirty="0" smtClean="0">
                          <a:latin typeface="+mj-lt"/>
                        </a:rPr>
                        <a:t> 4 положительные ПЦР-пробы</a:t>
                      </a:r>
                      <a:endParaRPr lang="ru-RU" sz="1400" dirty="0" smtClean="0">
                        <a:latin typeface="+mj-lt"/>
                      </a:endParaRPr>
                    </a:p>
                  </a:txBody>
                  <a:tcPr marL="40550" marR="4055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+mj-lt"/>
                        </a:rPr>
                        <a:t>Гребенщиковая и полуденная песчанки</a:t>
                      </a:r>
                      <a:r>
                        <a:rPr lang="ru-RU" sz="1400" dirty="0">
                          <a:latin typeface="+mj-lt"/>
                        </a:rPr>
                        <a:t>. </a:t>
                      </a:r>
                      <a:endParaRPr lang="ru-RU" sz="1400" dirty="0" smtClean="0">
                        <a:latin typeface="+mj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j-lt"/>
                        </a:rPr>
                        <a:t> ниже </a:t>
                      </a:r>
                      <a:r>
                        <a:rPr lang="ru-RU" sz="1400" dirty="0" smtClean="0">
                          <a:latin typeface="+mj-lt"/>
                        </a:rPr>
                        <a:t>многолетних показателей</a:t>
                      </a:r>
                      <a:endParaRPr lang="ru-RU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0550" marR="4055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Вероятность развития эпизоотий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низкая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0550" marR="4055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20" y="116632"/>
            <a:ext cx="8719276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Итоги эпизоотологического обследования природных очагов чумы за 2018 год</a:t>
            </a:r>
          </a:p>
          <a:p>
            <a:pPr algn="ctr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374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/>
              <a:t>Вставить карту</a:t>
            </a:r>
            <a:endParaRPr lang="ru-RU" b="1" dirty="0"/>
          </a:p>
        </p:txBody>
      </p:sp>
      <p:pic>
        <p:nvPicPr>
          <p:cNvPr id="1026" name="Picture 2" descr="C:\Users\USER\Desktop\Карта  границ до 2018г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42852"/>
            <a:ext cx="6072230" cy="6572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8166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Карта границ с 2018г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42852"/>
            <a:ext cx="5786478" cy="6572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233</Words>
  <Application>Microsoft Office PowerPoint</Application>
  <PresentationFormat>Экран (4:3)</PresentationFormat>
  <Paragraphs>72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Monotype Corsiva</vt:lpstr>
      <vt:lpstr>Times New Roman</vt:lpstr>
      <vt:lpstr>Тема Office</vt:lpstr>
      <vt:lpstr>Опыт работы по обеспечению санитарно-эпидемиологического благополучия населения на территории курируемой Буденновским ПЧО  в 2018-2019гг» Махачкала 2019</vt:lpstr>
      <vt:lpstr>Презентация PowerPoint</vt:lpstr>
      <vt:lpstr>2018 год Арзгирская ГБУЗ практическое занятие по ООИ. </vt:lpstr>
      <vt:lpstr> 2018 год лекция по ООИ Степновская ГБУЗ</vt:lpstr>
      <vt:lpstr>Презентация PowerPoint</vt:lpstr>
      <vt:lpstr>Результаты санитарно-профилактической работы 2018г</vt:lpstr>
      <vt:lpstr>Презентация PowerPoint</vt:lpstr>
      <vt:lpstr>Презентация PowerPoint</vt:lpstr>
      <vt:lpstr>Презентация PowerPoint</vt:lpstr>
      <vt:lpstr>Проверка противоэпидемического режима в зообригаде  май 2018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работы по обеспечению санэпидблагополучия населения на территории курируемой Буденновским ПЧО  в 2018-2019гг»</dc:title>
  <dc:creator>USER</dc:creator>
  <cp:lastModifiedBy>User</cp:lastModifiedBy>
  <cp:revision>78</cp:revision>
  <dcterms:created xsi:type="dcterms:W3CDTF">2019-03-11T08:11:02Z</dcterms:created>
  <dcterms:modified xsi:type="dcterms:W3CDTF">2019-03-13T16:42:11Z</dcterms:modified>
</cp:coreProperties>
</file>