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0" r:id="rId5"/>
    <p:sldId id="261" r:id="rId6"/>
    <p:sldId id="28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</p:sldIdLst>
  <p:sldSz cx="5545138" cy="3259138"/>
  <p:notesSz cx="6858000" cy="9144000"/>
  <p:defaultTextStyle>
    <a:defPPr>
      <a:defRPr lang="en-US"/>
    </a:defPPr>
    <a:lvl1pPr marL="0" algn="l" defTabSz="503011" rtl="0" latinLnBrk="0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1506" algn="l" defTabSz="503011" rtl="0" latinLnBrk="0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03011" algn="l" defTabSz="503011" rtl="0" latinLnBrk="0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54517" algn="l" defTabSz="503011" rtl="0" latinLnBrk="0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06023" algn="l" defTabSz="503011" rtl="0" latinLnBrk="0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57529" algn="l" defTabSz="503011" rtl="0" latinLnBrk="0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09034" algn="l" defTabSz="503011" rtl="0" latinLnBrk="0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760540" algn="l" defTabSz="503011" rtl="0" latinLnBrk="0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12046" algn="l" defTabSz="503011" rtl="0" latinLnBrk="0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3A0"/>
    <a:srgbClr val="FAD386"/>
    <a:srgbClr val="F8C764"/>
    <a:srgbClr val="F4A70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72" d="100"/>
          <a:sy n="172" d="100"/>
        </p:scale>
        <p:origin x="-372" y="-114"/>
      </p:cViewPr>
      <p:guideLst>
        <p:guide orient="horz" pos="1027"/>
        <p:guide pos="17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BA63ED-FAA6-4215-9E19-DA14C0C2BCD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A6C35B-F6E8-4515-BFF0-C0B2430275E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Контроль качества</a:t>
          </a:r>
          <a:endParaRPr lang="ru-RU" sz="2000" b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3C5C4E-B5BB-4541-84C4-00A30437048E}" type="parTrans" cxnId="{694E6BD2-DC4F-4A24-89C5-DC4A72E58303}">
      <dgm:prSet/>
      <dgm:spPr/>
      <dgm:t>
        <a:bodyPr/>
        <a:lstStyle/>
        <a:p>
          <a:endParaRPr lang="ru-RU"/>
        </a:p>
      </dgm:t>
    </dgm:pt>
    <dgm:pt modelId="{F5AF4D8D-448F-4457-B72A-6CCE5FBD06CF}" type="sibTrans" cxnId="{694E6BD2-DC4F-4A24-89C5-DC4A72E58303}">
      <dgm:prSet/>
      <dgm:spPr/>
      <dgm:t>
        <a:bodyPr/>
        <a:lstStyle/>
        <a:p>
          <a:endParaRPr lang="ru-RU"/>
        </a:p>
      </dgm:t>
    </dgm:pt>
    <dgm:pt modelId="{AD6AFADE-4E71-4E52-8730-437723CC4EAF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внешний</a:t>
          </a:r>
          <a:endParaRPr lang="ru-RU" sz="2000" b="1" dirty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4ACF2E-4C6E-4977-803B-7D1B5F3DA980}" type="parTrans" cxnId="{D0DB4175-FD44-4692-A6F0-9705ABDC07B9}">
      <dgm:prSet/>
      <dgm:spPr/>
      <dgm:t>
        <a:bodyPr/>
        <a:lstStyle/>
        <a:p>
          <a:endParaRPr lang="ru-RU"/>
        </a:p>
      </dgm:t>
    </dgm:pt>
    <dgm:pt modelId="{5227E0F9-EF14-4B68-A856-7B1DD30DF317}" type="sibTrans" cxnId="{D0DB4175-FD44-4692-A6F0-9705ABDC07B9}">
      <dgm:prSet/>
      <dgm:spPr/>
      <dgm:t>
        <a:bodyPr/>
        <a:lstStyle/>
        <a:p>
          <a:endParaRPr lang="ru-RU"/>
        </a:p>
      </dgm:t>
    </dgm:pt>
    <dgm:pt modelId="{B190804D-F4CB-4CA8-AEFD-5009665036C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4800" b="1" dirty="0" smtClean="0">
            <a:solidFill>
              <a:srgbClr val="00B05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00B050"/>
              </a:solidFill>
            </a:rPr>
            <a:t>внутренний</a:t>
          </a:r>
        </a:p>
        <a:p>
          <a:pPr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600" dirty="0"/>
        </a:p>
      </dgm:t>
    </dgm:pt>
    <dgm:pt modelId="{59F00AD6-F56C-46E9-B2A8-F566AA79F49D}" type="parTrans" cxnId="{FA9C9B9D-4E8E-4FE8-B75F-B69ADB46BE4F}">
      <dgm:prSet/>
      <dgm:spPr/>
      <dgm:t>
        <a:bodyPr/>
        <a:lstStyle/>
        <a:p>
          <a:endParaRPr lang="ru-RU"/>
        </a:p>
      </dgm:t>
    </dgm:pt>
    <dgm:pt modelId="{F8D2A7F0-663F-4CD5-B15E-103BFE074F0D}" type="sibTrans" cxnId="{FA9C9B9D-4E8E-4FE8-B75F-B69ADB46BE4F}">
      <dgm:prSet/>
      <dgm:spPr/>
      <dgm:t>
        <a:bodyPr/>
        <a:lstStyle/>
        <a:p>
          <a:endParaRPr lang="ru-RU"/>
        </a:p>
      </dgm:t>
    </dgm:pt>
    <dgm:pt modelId="{647144DF-4CBA-452E-A40A-ADA7C11BEF5C}" type="pres">
      <dgm:prSet presAssocID="{D8BA63ED-FAA6-4215-9E19-DA14C0C2BC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B0379E1-68C4-4059-BAA2-6660C462B1E2}" type="pres">
      <dgm:prSet presAssocID="{EFA6C35B-F6E8-4515-BFF0-C0B2430275EC}" presName="hierRoot1" presStyleCnt="0"/>
      <dgm:spPr/>
    </dgm:pt>
    <dgm:pt modelId="{A70958D4-7D6C-4C16-89FC-4DD07F473174}" type="pres">
      <dgm:prSet presAssocID="{EFA6C35B-F6E8-4515-BFF0-C0B2430275EC}" presName="composite" presStyleCnt="0"/>
      <dgm:spPr/>
    </dgm:pt>
    <dgm:pt modelId="{059783F9-8E8A-4FD6-B704-294D38F57678}" type="pres">
      <dgm:prSet presAssocID="{EFA6C35B-F6E8-4515-BFF0-C0B2430275EC}" presName="background" presStyleLbl="node0" presStyleIdx="0" presStyleCnt="1"/>
      <dgm:spPr/>
    </dgm:pt>
    <dgm:pt modelId="{DEB5DBFB-87B5-4149-ACB9-CA92A054DC39}" type="pres">
      <dgm:prSet presAssocID="{EFA6C35B-F6E8-4515-BFF0-C0B2430275EC}" presName="text" presStyleLbl="fgAcc0" presStyleIdx="0" presStyleCnt="1" custScaleX="178907" custLinFactNeighborX="2022" custLinFactNeighborY="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72A999-5FA9-4054-9E70-1E941B6D7243}" type="pres">
      <dgm:prSet presAssocID="{EFA6C35B-F6E8-4515-BFF0-C0B2430275EC}" presName="hierChild2" presStyleCnt="0"/>
      <dgm:spPr/>
    </dgm:pt>
    <dgm:pt modelId="{DCEE75D1-65C5-4AA7-870D-46449505EE5B}" type="pres">
      <dgm:prSet presAssocID="{FA4ACF2E-4C6E-4977-803B-7D1B5F3DA98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FD775392-A33E-4533-8FD5-F8E2515E25D9}" type="pres">
      <dgm:prSet presAssocID="{AD6AFADE-4E71-4E52-8730-437723CC4EAF}" presName="hierRoot2" presStyleCnt="0"/>
      <dgm:spPr/>
    </dgm:pt>
    <dgm:pt modelId="{0B0EF0E8-6606-4B89-891A-F762C4CC5E41}" type="pres">
      <dgm:prSet presAssocID="{AD6AFADE-4E71-4E52-8730-437723CC4EAF}" presName="composite2" presStyleCnt="0"/>
      <dgm:spPr/>
    </dgm:pt>
    <dgm:pt modelId="{678F8544-878E-45C6-8D08-8B4B56497ECD}" type="pres">
      <dgm:prSet presAssocID="{AD6AFADE-4E71-4E52-8730-437723CC4EAF}" presName="background2" presStyleLbl="node2" presStyleIdx="0" presStyleCnt="2"/>
      <dgm:spPr/>
    </dgm:pt>
    <dgm:pt modelId="{4D41F352-683C-4735-8450-9C15059477D9}" type="pres">
      <dgm:prSet presAssocID="{AD6AFADE-4E71-4E52-8730-437723CC4EAF}" presName="text2" presStyleLbl="fgAcc2" presStyleIdx="0" presStyleCnt="2" custScaleX="1116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4A6E7E-3ED0-47FF-8590-E93352A2761B}" type="pres">
      <dgm:prSet presAssocID="{AD6AFADE-4E71-4E52-8730-437723CC4EAF}" presName="hierChild3" presStyleCnt="0"/>
      <dgm:spPr/>
    </dgm:pt>
    <dgm:pt modelId="{326FA22D-6C30-478C-B087-1D1A519BF636}" type="pres">
      <dgm:prSet presAssocID="{59F00AD6-F56C-46E9-B2A8-F566AA79F49D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5DE60C7-90FA-48B2-8277-3079EE64A82A}" type="pres">
      <dgm:prSet presAssocID="{B190804D-F4CB-4CA8-AEFD-5009665036C8}" presName="hierRoot2" presStyleCnt="0"/>
      <dgm:spPr/>
    </dgm:pt>
    <dgm:pt modelId="{66B9B3FE-72D5-456C-83CA-606D75C028AC}" type="pres">
      <dgm:prSet presAssocID="{B190804D-F4CB-4CA8-AEFD-5009665036C8}" presName="composite2" presStyleCnt="0"/>
      <dgm:spPr/>
    </dgm:pt>
    <dgm:pt modelId="{993E3950-904A-47FB-869A-3183B32703B0}" type="pres">
      <dgm:prSet presAssocID="{B190804D-F4CB-4CA8-AEFD-5009665036C8}" presName="background2" presStyleLbl="node2" presStyleIdx="1" presStyleCnt="2"/>
      <dgm:spPr/>
    </dgm:pt>
    <dgm:pt modelId="{25723D3E-B257-404D-9438-30E5029683E5}" type="pres">
      <dgm:prSet presAssocID="{B190804D-F4CB-4CA8-AEFD-5009665036C8}" presName="text2" presStyleLbl="fgAcc2" presStyleIdx="1" presStyleCnt="2" custScaleX="1360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FCF922-4D55-4381-AA1C-5EAD69C64883}" type="pres">
      <dgm:prSet presAssocID="{B190804D-F4CB-4CA8-AEFD-5009665036C8}" presName="hierChild3" presStyleCnt="0"/>
      <dgm:spPr/>
    </dgm:pt>
  </dgm:ptLst>
  <dgm:cxnLst>
    <dgm:cxn modelId="{6F3A16C0-E1F0-4CAA-868C-352FD093D04B}" type="presOf" srcId="{EFA6C35B-F6E8-4515-BFF0-C0B2430275EC}" destId="{DEB5DBFB-87B5-4149-ACB9-CA92A054DC39}" srcOrd="0" destOrd="0" presId="urn:microsoft.com/office/officeart/2005/8/layout/hierarchy1"/>
    <dgm:cxn modelId="{D0DB4175-FD44-4692-A6F0-9705ABDC07B9}" srcId="{EFA6C35B-F6E8-4515-BFF0-C0B2430275EC}" destId="{AD6AFADE-4E71-4E52-8730-437723CC4EAF}" srcOrd="0" destOrd="0" parTransId="{FA4ACF2E-4C6E-4977-803B-7D1B5F3DA980}" sibTransId="{5227E0F9-EF14-4B68-A856-7B1DD30DF317}"/>
    <dgm:cxn modelId="{58820695-DFB2-4F9B-9542-003BC04D37EF}" type="presOf" srcId="{59F00AD6-F56C-46E9-B2A8-F566AA79F49D}" destId="{326FA22D-6C30-478C-B087-1D1A519BF636}" srcOrd="0" destOrd="0" presId="urn:microsoft.com/office/officeart/2005/8/layout/hierarchy1"/>
    <dgm:cxn modelId="{FA9C9B9D-4E8E-4FE8-B75F-B69ADB46BE4F}" srcId="{EFA6C35B-F6E8-4515-BFF0-C0B2430275EC}" destId="{B190804D-F4CB-4CA8-AEFD-5009665036C8}" srcOrd="1" destOrd="0" parTransId="{59F00AD6-F56C-46E9-B2A8-F566AA79F49D}" sibTransId="{F8D2A7F0-663F-4CD5-B15E-103BFE074F0D}"/>
    <dgm:cxn modelId="{0CAC586C-9EC7-42CD-8D0C-DAF6B6D3AC52}" type="presOf" srcId="{B190804D-F4CB-4CA8-AEFD-5009665036C8}" destId="{25723D3E-B257-404D-9438-30E5029683E5}" srcOrd="0" destOrd="0" presId="urn:microsoft.com/office/officeart/2005/8/layout/hierarchy1"/>
    <dgm:cxn modelId="{327FC525-51B1-46B9-8850-3125CFDF838F}" type="presOf" srcId="{FA4ACF2E-4C6E-4977-803B-7D1B5F3DA980}" destId="{DCEE75D1-65C5-4AA7-870D-46449505EE5B}" srcOrd="0" destOrd="0" presId="urn:microsoft.com/office/officeart/2005/8/layout/hierarchy1"/>
    <dgm:cxn modelId="{694E6BD2-DC4F-4A24-89C5-DC4A72E58303}" srcId="{D8BA63ED-FAA6-4215-9E19-DA14C0C2BCD9}" destId="{EFA6C35B-F6E8-4515-BFF0-C0B2430275EC}" srcOrd="0" destOrd="0" parTransId="{633C5C4E-B5BB-4541-84C4-00A30437048E}" sibTransId="{F5AF4D8D-448F-4457-B72A-6CCE5FBD06CF}"/>
    <dgm:cxn modelId="{14B9BBF6-3893-4C0F-9EEB-1EBB3D29C03C}" type="presOf" srcId="{D8BA63ED-FAA6-4215-9E19-DA14C0C2BCD9}" destId="{647144DF-4CBA-452E-A40A-ADA7C11BEF5C}" srcOrd="0" destOrd="0" presId="urn:microsoft.com/office/officeart/2005/8/layout/hierarchy1"/>
    <dgm:cxn modelId="{D7B42EBB-02CC-4C87-9937-40C8D2DD4E58}" type="presOf" srcId="{AD6AFADE-4E71-4E52-8730-437723CC4EAF}" destId="{4D41F352-683C-4735-8450-9C15059477D9}" srcOrd="0" destOrd="0" presId="urn:microsoft.com/office/officeart/2005/8/layout/hierarchy1"/>
    <dgm:cxn modelId="{0B50C414-8CD8-4DE8-91F5-1222BDD7ACB8}" type="presParOf" srcId="{647144DF-4CBA-452E-A40A-ADA7C11BEF5C}" destId="{EB0379E1-68C4-4059-BAA2-6660C462B1E2}" srcOrd="0" destOrd="0" presId="urn:microsoft.com/office/officeart/2005/8/layout/hierarchy1"/>
    <dgm:cxn modelId="{53612667-8C37-4510-9F51-4093543AE23D}" type="presParOf" srcId="{EB0379E1-68C4-4059-BAA2-6660C462B1E2}" destId="{A70958D4-7D6C-4C16-89FC-4DD07F473174}" srcOrd="0" destOrd="0" presId="urn:microsoft.com/office/officeart/2005/8/layout/hierarchy1"/>
    <dgm:cxn modelId="{0379A0CB-C9D6-4204-91AD-CDA45FFD39F5}" type="presParOf" srcId="{A70958D4-7D6C-4C16-89FC-4DD07F473174}" destId="{059783F9-8E8A-4FD6-B704-294D38F57678}" srcOrd="0" destOrd="0" presId="urn:microsoft.com/office/officeart/2005/8/layout/hierarchy1"/>
    <dgm:cxn modelId="{C3E33ADF-027D-48D3-8F1B-7929B0BFC314}" type="presParOf" srcId="{A70958D4-7D6C-4C16-89FC-4DD07F473174}" destId="{DEB5DBFB-87B5-4149-ACB9-CA92A054DC39}" srcOrd="1" destOrd="0" presId="urn:microsoft.com/office/officeart/2005/8/layout/hierarchy1"/>
    <dgm:cxn modelId="{CA06854B-60F8-4E43-9330-3B0743970B48}" type="presParOf" srcId="{EB0379E1-68C4-4059-BAA2-6660C462B1E2}" destId="{ED72A999-5FA9-4054-9E70-1E941B6D7243}" srcOrd="1" destOrd="0" presId="urn:microsoft.com/office/officeart/2005/8/layout/hierarchy1"/>
    <dgm:cxn modelId="{887DBB8E-2F5B-41FF-A8C7-4D4D3E31629C}" type="presParOf" srcId="{ED72A999-5FA9-4054-9E70-1E941B6D7243}" destId="{DCEE75D1-65C5-4AA7-870D-46449505EE5B}" srcOrd="0" destOrd="0" presId="urn:microsoft.com/office/officeart/2005/8/layout/hierarchy1"/>
    <dgm:cxn modelId="{9AC30A59-B272-477D-A493-28E005ED1ECB}" type="presParOf" srcId="{ED72A999-5FA9-4054-9E70-1E941B6D7243}" destId="{FD775392-A33E-4533-8FD5-F8E2515E25D9}" srcOrd="1" destOrd="0" presId="urn:microsoft.com/office/officeart/2005/8/layout/hierarchy1"/>
    <dgm:cxn modelId="{7F480C59-D849-4108-9C54-7FE8FDDA5BC9}" type="presParOf" srcId="{FD775392-A33E-4533-8FD5-F8E2515E25D9}" destId="{0B0EF0E8-6606-4B89-891A-F762C4CC5E41}" srcOrd="0" destOrd="0" presId="urn:microsoft.com/office/officeart/2005/8/layout/hierarchy1"/>
    <dgm:cxn modelId="{B926B8BC-4639-4C85-B2C4-33CEFF1FF6D1}" type="presParOf" srcId="{0B0EF0E8-6606-4B89-891A-F762C4CC5E41}" destId="{678F8544-878E-45C6-8D08-8B4B56497ECD}" srcOrd="0" destOrd="0" presId="urn:microsoft.com/office/officeart/2005/8/layout/hierarchy1"/>
    <dgm:cxn modelId="{DFAE31C7-0251-4980-A7D0-EEA3331BED67}" type="presParOf" srcId="{0B0EF0E8-6606-4B89-891A-F762C4CC5E41}" destId="{4D41F352-683C-4735-8450-9C15059477D9}" srcOrd="1" destOrd="0" presId="urn:microsoft.com/office/officeart/2005/8/layout/hierarchy1"/>
    <dgm:cxn modelId="{8EF2845A-9807-4183-B5DB-F238747B7759}" type="presParOf" srcId="{FD775392-A33E-4533-8FD5-F8E2515E25D9}" destId="{994A6E7E-3ED0-47FF-8590-E93352A2761B}" srcOrd="1" destOrd="0" presId="urn:microsoft.com/office/officeart/2005/8/layout/hierarchy1"/>
    <dgm:cxn modelId="{0EE9659A-E344-465E-AAA6-CC9D4FA26BE3}" type="presParOf" srcId="{ED72A999-5FA9-4054-9E70-1E941B6D7243}" destId="{326FA22D-6C30-478C-B087-1D1A519BF636}" srcOrd="2" destOrd="0" presId="urn:microsoft.com/office/officeart/2005/8/layout/hierarchy1"/>
    <dgm:cxn modelId="{1964AE20-E123-471A-92F9-65F3C0C1323B}" type="presParOf" srcId="{ED72A999-5FA9-4054-9E70-1E941B6D7243}" destId="{D5DE60C7-90FA-48B2-8277-3079EE64A82A}" srcOrd="3" destOrd="0" presId="urn:microsoft.com/office/officeart/2005/8/layout/hierarchy1"/>
    <dgm:cxn modelId="{AFFA5AE7-F7A1-40EB-8AB5-121717E8F6A6}" type="presParOf" srcId="{D5DE60C7-90FA-48B2-8277-3079EE64A82A}" destId="{66B9B3FE-72D5-456C-83CA-606D75C028AC}" srcOrd="0" destOrd="0" presId="urn:microsoft.com/office/officeart/2005/8/layout/hierarchy1"/>
    <dgm:cxn modelId="{D86D3CE8-8FCA-4F42-AA3B-FC408873450F}" type="presParOf" srcId="{66B9B3FE-72D5-456C-83CA-606D75C028AC}" destId="{993E3950-904A-47FB-869A-3183B32703B0}" srcOrd="0" destOrd="0" presId="urn:microsoft.com/office/officeart/2005/8/layout/hierarchy1"/>
    <dgm:cxn modelId="{6657B5DD-EFFC-4244-B314-B00063B36489}" type="presParOf" srcId="{66B9B3FE-72D5-456C-83CA-606D75C028AC}" destId="{25723D3E-B257-404D-9438-30E5029683E5}" srcOrd="1" destOrd="0" presId="urn:microsoft.com/office/officeart/2005/8/layout/hierarchy1"/>
    <dgm:cxn modelId="{96FE3F6F-5FD0-4211-BE71-5310D27F9092}" type="presParOf" srcId="{D5DE60C7-90FA-48B2-8277-3079EE64A82A}" destId="{1DFCF922-4D55-4381-AA1C-5EAD69C64883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FA22D-6C30-478C-B087-1D1A519BF636}">
      <dsp:nvSpPr>
        <dsp:cNvPr id="0" name=""/>
        <dsp:cNvSpPr/>
      </dsp:nvSpPr>
      <dsp:spPr>
        <a:xfrm>
          <a:off x="4176829" y="2673823"/>
          <a:ext cx="1978267" cy="871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848"/>
              </a:lnTo>
              <a:lnTo>
                <a:pt x="1978267" y="588848"/>
              </a:lnTo>
              <a:lnTo>
                <a:pt x="1978267" y="871064"/>
              </a:lnTo>
            </a:path>
          </a:pathLst>
        </a:custGeom>
        <a:noFill/>
        <a:ln w="254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EE75D1-65C5-4AA7-870D-46449505EE5B}">
      <dsp:nvSpPr>
        <dsp:cNvPr id="0" name=""/>
        <dsp:cNvSpPr/>
      </dsp:nvSpPr>
      <dsp:spPr>
        <a:xfrm>
          <a:off x="1703763" y="2673823"/>
          <a:ext cx="2473066" cy="871064"/>
        </a:xfrm>
        <a:custGeom>
          <a:avLst/>
          <a:gdLst/>
          <a:ahLst/>
          <a:cxnLst/>
          <a:rect l="0" t="0" r="0" b="0"/>
          <a:pathLst>
            <a:path>
              <a:moveTo>
                <a:pt x="2473066" y="0"/>
              </a:moveTo>
              <a:lnTo>
                <a:pt x="2473066" y="588848"/>
              </a:lnTo>
              <a:lnTo>
                <a:pt x="0" y="588848"/>
              </a:lnTo>
              <a:lnTo>
                <a:pt x="0" y="871064"/>
              </a:lnTo>
            </a:path>
          </a:pathLst>
        </a:custGeom>
        <a:noFill/>
        <a:ln w="254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9783F9-8E8A-4FD6-B704-294D38F57678}">
      <dsp:nvSpPr>
        <dsp:cNvPr id="0" name=""/>
        <dsp:cNvSpPr/>
      </dsp:nvSpPr>
      <dsp:spPr>
        <a:xfrm>
          <a:off x="1451706" y="739351"/>
          <a:ext cx="5450246" cy="1934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5DBFB-87B5-4149-ACB9-CA92A054DC39}">
      <dsp:nvSpPr>
        <dsp:cNvPr id="0" name=""/>
        <dsp:cNvSpPr/>
      </dsp:nvSpPr>
      <dsp:spPr>
        <a:xfrm>
          <a:off x="1790196" y="1060917"/>
          <a:ext cx="5450246" cy="19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0" tIns="304800" rIns="304800" bIns="304800" numCol="1" spcCol="1270" anchor="ctr" anchorCtr="0">
          <a:noAutofit/>
        </a:bodyPr>
        <a:lstStyle/>
        <a:p>
          <a:pPr lvl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Контроль </a:t>
          </a:r>
          <a:r>
            <a:rPr lang="ru-RU" sz="80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качества</a:t>
          </a:r>
          <a:endParaRPr lang="ru-RU" sz="8000" b="1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6855" y="1117576"/>
        <a:ext cx="5336928" cy="1821154"/>
      </dsp:txXfrm>
    </dsp:sp>
    <dsp:sp modelId="{678F8544-878E-45C6-8D08-8B4B56497ECD}">
      <dsp:nvSpPr>
        <dsp:cNvPr id="0" name=""/>
        <dsp:cNvSpPr/>
      </dsp:nvSpPr>
      <dsp:spPr>
        <a:xfrm>
          <a:off x="2387" y="3544888"/>
          <a:ext cx="3402751" cy="1934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1F352-683C-4735-8450-9C15059477D9}">
      <dsp:nvSpPr>
        <dsp:cNvPr id="0" name=""/>
        <dsp:cNvSpPr/>
      </dsp:nvSpPr>
      <dsp:spPr>
        <a:xfrm>
          <a:off x="340877" y="3866454"/>
          <a:ext cx="3402751" cy="19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внешний</a:t>
          </a:r>
          <a:endParaRPr lang="ru-RU" sz="5400" b="1" kern="1200" dirty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7536" y="3923113"/>
        <a:ext cx="3289433" cy="1821154"/>
      </dsp:txXfrm>
    </dsp:sp>
    <dsp:sp modelId="{993E3950-904A-47FB-869A-3183B32703B0}">
      <dsp:nvSpPr>
        <dsp:cNvPr id="0" name=""/>
        <dsp:cNvSpPr/>
      </dsp:nvSpPr>
      <dsp:spPr>
        <a:xfrm>
          <a:off x="4082119" y="3544888"/>
          <a:ext cx="4145954" cy="1934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23D3E-B257-404D-9438-30E5029683E5}">
      <dsp:nvSpPr>
        <dsp:cNvPr id="0" name=""/>
        <dsp:cNvSpPr/>
      </dsp:nvSpPr>
      <dsp:spPr>
        <a:xfrm>
          <a:off x="4420610" y="3866454"/>
          <a:ext cx="4145954" cy="19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4800" b="1" kern="1200" dirty="0" smtClean="0">
            <a:solidFill>
              <a:srgbClr val="00B050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800" b="1" kern="1200" dirty="0" smtClean="0">
              <a:solidFill>
                <a:srgbClr val="00B050"/>
              </a:solidFill>
            </a:rPr>
            <a:t>внутренний</a:t>
          </a:r>
        </a:p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600" kern="1200" dirty="0"/>
        </a:p>
      </dsp:txBody>
      <dsp:txXfrm>
        <a:off x="4477269" y="3923113"/>
        <a:ext cx="4032636" cy="1821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193BA-79B9-476B-8979-02F183E829FE}" type="datetimeFigureOut">
              <a:rPr lang="ru-RU" smtClean="0"/>
              <a:pPr/>
              <a:t>09.04.2019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12763" y="685800"/>
            <a:ext cx="5832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D0433-030A-48FB-9EB0-01995B4B67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3288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030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51506" algn="l" defTabSz="5030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03011" algn="l" defTabSz="5030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54517" algn="l" defTabSz="5030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06023" algn="l" defTabSz="5030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257529" algn="l" defTabSz="5030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09034" algn="l" defTabSz="5030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760540" algn="l" defTabSz="5030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12046" algn="l" defTabSz="5030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12763" y="685800"/>
            <a:ext cx="583247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D0433-030A-48FB-9EB0-01995B4B675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019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12763" y="685800"/>
            <a:ext cx="583247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Удельный</a:t>
            </a:r>
            <a:r>
              <a:rPr lang="ru-RU" baseline="0" dirty="0" smtClean="0"/>
              <a:t> вес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7525C-98AB-4C40-BA4C-4355C399D7D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3147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12763" y="685800"/>
            <a:ext cx="583247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Удельный</a:t>
            </a:r>
            <a:r>
              <a:rPr lang="ru-RU" baseline="0" dirty="0" smtClean="0"/>
              <a:t> вес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7525C-98AB-4C40-BA4C-4355C399D7D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9578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886" y="1012446"/>
            <a:ext cx="4713367" cy="6986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771" y="1846845"/>
            <a:ext cx="3881597" cy="8328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3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54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06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57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09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6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12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20225" y="130517"/>
            <a:ext cx="1247656" cy="2780829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7257" y="130517"/>
            <a:ext cx="3650549" cy="27808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028" y="2094298"/>
            <a:ext cx="4713367" cy="647301"/>
          </a:xfrm>
        </p:spPr>
        <p:txBody>
          <a:bodyPr anchor="t"/>
          <a:lstStyle>
            <a:lvl1pPr algn="l">
              <a:defRPr sz="2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8028" y="1381362"/>
            <a:ext cx="4713367" cy="712936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150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030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5451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0602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575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0903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6054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1204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7257" y="760466"/>
            <a:ext cx="2449103" cy="2150880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8778" y="760466"/>
            <a:ext cx="2449103" cy="2150880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257" y="729534"/>
            <a:ext cx="2450066" cy="304035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1506" indent="0">
              <a:buNone/>
              <a:defRPr sz="1100" b="1"/>
            </a:lvl2pPr>
            <a:lvl3pPr marL="503011" indent="0">
              <a:buNone/>
              <a:defRPr sz="1000" b="1"/>
            </a:lvl3pPr>
            <a:lvl4pPr marL="754517" indent="0">
              <a:buNone/>
              <a:defRPr sz="900" b="1"/>
            </a:lvl4pPr>
            <a:lvl5pPr marL="1006023" indent="0">
              <a:buNone/>
              <a:defRPr sz="900" b="1"/>
            </a:lvl5pPr>
            <a:lvl6pPr marL="1257529" indent="0">
              <a:buNone/>
              <a:defRPr sz="900" b="1"/>
            </a:lvl6pPr>
            <a:lvl7pPr marL="1509034" indent="0">
              <a:buNone/>
              <a:defRPr sz="900" b="1"/>
            </a:lvl7pPr>
            <a:lvl8pPr marL="1760540" indent="0">
              <a:buNone/>
              <a:defRPr sz="900" b="1"/>
            </a:lvl8pPr>
            <a:lvl9pPr marL="2012046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257" y="1033569"/>
            <a:ext cx="2450066" cy="187777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16853" y="729534"/>
            <a:ext cx="2451028" cy="304035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1506" indent="0">
              <a:buNone/>
              <a:defRPr sz="1100" b="1"/>
            </a:lvl2pPr>
            <a:lvl3pPr marL="503011" indent="0">
              <a:buNone/>
              <a:defRPr sz="1000" b="1"/>
            </a:lvl3pPr>
            <a:lvl4pPr marL="754517" indent="0">
              <a:buNone/>
              <a:defRPr sz="900" b="1"/>
            </a:lvl4pPr>
            <a:lvl5pPr marL="1006023" indent="0">
              <a:buNone/>
              <a:defRPr sz="900" b="1"/>
            </a:lvl5pPr>
            <a:lvl6pPr marL="1257529" indent="0">
              <a:buNone/>
              <a:defRPr sz="900" b="1"/>
            </a:lvl6pPr>
            <a:lvl7pPr marL="1509034" indent="0">
              <a:buNone/>
              <a:defRPr sz="900" b="1"/>
            </a:lvl7pPr>
            <a:lvl8pPr marL="1760540" indent="0">
              <a:buNone/>
              <a:defRPr sz="900" b="1"/>
            </a:lvl8pPr>
            <a:lvl9pPr marL="2012046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16853" y="1033569"/>
            <a:ext cx="2451028" cy="187777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57" y="129762"/>
            <a:ext cx="1824312" cy="552243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7995" y="129762"/>
            <a:ext cx="3099886" cy="27815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257" y="682005"/>
            <a:ext cx="1824312" cy="2229341"/>
          </a:xfrm>
        </p:spPr>
        <p:txBody>
          <a:bodyPr/>
          <a:lstStyle>
            <a:lvl1pPr marL="0" indent="0">
              <a:buNone/>
              <a:defRPr sz="800"/>
            </a:lvl1pPr>
            <a:lvl2pPr marL="251506" indent="0">
              <a:buNone/>
              <a:defRPr sz="700"/>
            </a:lvl2pPr>
            <a:lvl3pPr marL="503011" indent="0">
              <a:buNone/>
              <a:defRPr sz="600"/>
            </a:lvl3pPr>
            <a:lvl4pPr marL="754517" indent="0">
              <a:buNone/>
              <a:defRPr sz="500"/>
            </a:lvl4pPr>
            <a:lvl5pPr marL="1006023" indent="0">
              <a:buNone/>
              <a:defRPr sz="500"/>
            </a:lvl5pPr>
            <a:lvl6pPr marL="1257529" indent="0">
              <a:buNone/>
              <a:defRPr sz="500"/>
            </a:lvl6pPr>
            <a:lvl7pPr marL="1509034" indent="0">
              <a:buNone/>
              <a:defRPr sz="500"/>
            </a:lvl7pPr>
            <a:lvl8pPr marL="1760540" indent="0">
              <a:buNone/>
              <a:defRPr sz="500"/>
            </a:lvl8pPr>
            <a:lvl9pPr marL="2012046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886" y="2281396"/>
            <a:ext cx="3327083" cy="269332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86886" y="291210"/>
            <a:ext cx="3327083" cy="1955483"/>
          </a:xfrm>
        </p:spPr>
        <p:txBody>
          <a:bodyPr/>
          <a:lstStyle>
            <a:lvl1pPr marL="0" indent="0">
              <a:buNone/>
              <a:defRPr sz="1800"/>
            </a:lvl1pPr>
            <a:lvl2pPr marL="251506" indent="0">
              <a:buNone/>
              <a:defRPr sz="1500"/>
            </a:lvl2pPr>
            <a:lvl3pPr marL="503011" indent="0">
              <a:buNone/>
              <a:defRPr sz="1300"/>
            </a:lvl3pPr>
            <a:lvl4pPr marL="754517" indent="0">
              <a:buNone/>
              <a:defRPr sz="1100"/>
            </a:lvl4pPr>
            <a:lvl5pPr marL="1006023" indent="0">
              <a:buNone/>
              <a:defRPr sz="1100"/>
            </a:lvl5pPr>
            <a:lvl6pPr marL="1257529" indent="0">
              <a:buNone/>
              <a:defRPr sz="1100"/>
            </a:lvl6pPr>
            <a:lvl7pPr marL="1509034" indent="0">
              <a:buNone/>
              <a:defRPr sz="1100"/>
            </a:lvl7pPr>
            <a:lvl8pPr marL="1760540" indent="0">
              <a:buNone/>
              <a:defRPr sz="1100"/>
            </a:lvl8pPr>
            <a:lvl9pPr marL="2012046" indent="0">
              <a:buNone/>
              <a:defRPr sz="1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6886" y="2550728"/>
            <a:ext cx="3327083" cy="382496"/>
          </a:xfrm>
        </p:spPr>
        <p:txBody>
          <a:bodyPr/>
          <a:lstStyle>
            <a:lvl1pPr marL="0" indent="0">
              <a:buNone/>
              <a:defRPr sz="800"/>
            </a:lvl1pPr>
            <a:lvl2pPr marL="251506" indent="0">
              <a:buNone/>
              <a:defRPr sz="700"/>
            </a:lvl2pPr>
            <a:lvl3pPr marL="503011" indent="0">
              <a:buNone/>
              <a:defRPr sz="600"/>
            </a:lvl3pPr>
            <a:lvl4pPr marL="754517" indent="0">
              <a:buNone/>
              <a:defRPr sz="500"/>
            </a:lvl4pPr>
            <a:lvl5pPr marL="1006023" indent="0">
              <a:buNone/>
              <a:defRPr sz="500"/>
            </a:lvl5pPr>
            <a:lvl6pPr marL="1257529" indent="0">
              <a:buNone/>
              <a:defRPr sz="500"/>
            </a:lvl6pPr>
            <a:lvl7pPr marL="1509034" indent="0">
              <a:buNone/>
              <a:defRPr sz="500"/>
            </a:lvl7pPr>
            <a:lvl8pPr marL="1760540" indent="0">
              <a:buNone/>
              <a:defRPr sz="500"/>
            </a:lvl8pPr>
            <a:lvl9pPr marL="2012046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D3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7257" y="130516"/>
            <a:ext cx="4990624" cy="543190"/>
          </a:xfrm>
          <a:prstGeom prst="rect">
            <a:avLst/>
          </a:prstGeom>
        </p:spPr>
        <p:txBody>
          <a:bodyPr vert="horz" lIns="50301" tIns="25151" rIns="50301" bIns="251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257" y="760466"/>
            <a:ext cx="4990624" cy="2150880"/>
          </a:xfrm>
          <a:prstGeom prst="rect">
            <a:avLst/>
          </a:prstGeom>
        </p:spPr>
        <p:txBody>
          <a:bodyPr vert="horz" lIns="50301" tIns="25151" rIns="50301" bIns="25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7257" y="3020738"/>
            <a:ext cx="1293866" cy="173519"/>
          </a:xfrm>
          <a:prstGeom prst="rect">
            <a:avLst/>
          </a:prstGeom>
        </p:spPr>
        <p:txBody>
          <a:bodyPr vert="horz" lIns="50301" tIns="25151" rIns="50301" bIns="25151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4589" y="3020738"/>
            <a:ext cx="1755960" cy="173519"/>
          </a:xfrm>
          <a:prstGeom prst="rect">
            <a:avLst/>
          </a:prstGeom>
        </p:spPr>
        <p:txBody>
          <a:bodyPr vert="horz" lIns="50301" tIns="25151" rIns="50301" bIns="25151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74015" y="3020738"/>
            <a:ext cx="1293866" cy="173519"/>
          </a:xfrm>
          <a:prstGeom prst="rect">
            <a:avLst/>
          </a:prstGeom>
        </p:spPr>
        <p:txBody>
          <a:bodyPr vert="horz" lIns="50301" tIns="25151" rIns="50301" bIns="25151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3011" rtl="0" latinLnBrk="0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629" indent="-188629" algn="l" defTabSz="503011" rtl="0" latinLnBrk="0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08697" indent="-157191" algn="l" defTabSz="503011" rtl="0" latinLnBrk="0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8764" indent="-125753" algn="l" defTabSz="503011" rtl="0" latinLnBrk="0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80270" indent="-125753" algn="l" defTabSz="503011" rtl="0" latinLnBrk="0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31776" indent="-125753" algn="l" defTabSz="503011" rtl="0" latinLnBrk="0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83281" indent="-125753" algn="l" defTabSz="503011" rtl="0" latinLnBrk="0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4787" indent="-125753" algn="l" defTabSz="503011" rtl="0" latinLnBrk="0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86293" indent="-125753" algn="l" defTabSz="503011" rtl="0" latinLnBrk="0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37799" indent="-125753" algn="l" defTabSz="503011" rtl="0" latinLnBrk="0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011" rtl="0" latinLnBrk="0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1506" algn="l" defTabSz="503011" rtl="0" latinLnBrk="0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03011" algn="l" defTabSz="503011" rtl="0" latinLnBrk="0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54517" algn="l" defTabSz="503011" rtl="0" latinLnBrk="0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6023" algn="l" defTabSz="503011" rtl="0" latinLnBrk="0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529" algn="l" defTabSz="503011" rtl="0" latinLnBrk="0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09034" algn="l" defTabSz="503011" rtl="0" latinLnBrk="0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0540" algn="l" defTabSz="503011" rtl="0" latinLnBrk="0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12046" algn="l" defTabSz="503011" rtl="0" latinLnBrk="0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861" y="89648"/>
            <a:ext cx="5327417" cy="3079843"/>
          </a:xfrm>
          <a:ln w="44450"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1500" b="1" dirty="0" smtClean="0">
                <a:latin typeface="Century" pitchFamily="18" charset="0"/>
              </a:rPr>
              <a:t>ФКУЗ «</a:t>
            </a:r>
            <a:r>
              <a:rPr lang="ru-RU" sz="1500" b="1" dirty="0" err="1" smtClean="0">
                <a:latin typeface="Century" pitchFamily="18" charset="0"/>
              </a:rPr>
              <a:t>ДагПЧС</a:t>
            </a:r>
            <a:r>
              <a:rPr lang="ru-RU" sz="1500" b="1" dirty="0" smtClean="0">
                <a:latin typeface="Century" pitchFamily="18" charset="0"/>
              </a:rPr>
              <a:t>»Роспотребнадзора</a:t>
            </a:r>
            <a:r>
              <a:rPr lang="ru-RU" sz="2600" b="1" dirty="0" smtClean="0">
                <a:latin typeface="Century" pitchFamily="18" charset="0"/>
              </a:rPr>
              <a:t> </a:t>
            </a:r>
          </a:p>
          <a:p>
            <a:pPr marL="0" indent="0" algn="ctr">
              <a:buNone/>
            </a:pPr>
            <a:endParaRPr lang="ru-RU" sz="2600" b="1" dirty="0" smtClean="0">
              <a:latin typeface="Century" pitchFamily="18" charset="0"/>
            </a:endParaRPr>
          </a:p>
          <a:p>
            <a:pPr marL="0" indent="0" algn="ctr">
              <a:buNone/>
            </a:pPr>
            <a:r>
              <a:rPr lang="ru-RU" sz="2600" b="1" dirty="0" smtClean="0">
                <a:latin typeface="Century" pitchFamily="18" charset="0"/>
              </a:rPr>
              <a:t>СМК </a:t>
            </a:r>
          </a:p>
          <a:p>
            <a:pPr marL="0" indent="0" algn="ctr">
              <a:buNone/>
            </a:pPr>
            <a:r>
              <a:rPr lang="ru-RU" sz="2600" b="1" dirty="0" smtClean="0">
                <a:latin typeface="Century" pitchFamily="18" charset="0"/>
              </a:rPr>
              <a:t>в работе ИЛЦ ФКУЗ «Дагестанская ПЧС»</a:t>
            </a:r>
            <a:r>
              <a:rPr lang="en-US" sz="2600" b="1" dirty="0" smtClean="0">
                <a:latin typeface="Century" pitchFamily="18" charset="0"/>
              </a:rPr>
              <a:t> </a:t>
            </a:r>
            <a:r>
              <a:rPr lang="ru-RU" sz="2600" b="1" dirty="0" err="1" smtClean="0">
                <a:latin typeface="Century" pitchFamily="18" charset="0"/>
              </a:rPr>
              <a:t>Роспотребнадзора</a:t>
            </a:r>
            <a:r>
              <a:rPr lang="ru-RU" sz="2600" b="1" dirty="0" smtClean="0">
                <a:latin typeface="Century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1300" b="1" dirty="0" smtClean="0">
                <a:solidFill>
                  <a:srgbClr val="FF0000"/>
                </a:solidFill>
              </a:rPr>
              <a:t>      </a:t>
            </a:r>
          </a:p>
          <a:p>
            <a:pPr marL="0" indent="0" algn="ctr">
              <a:buNone/>
            </a:pPr>
            <a:r>
              <a:rPr lang="ru-RU" sz="1300" b="1" dirty="0" smtClean="0">
                <a:solidFill>
                  <a:srgbClr val="FF0000"/>
                </a:solidFill>
                <a:latin typeface="Century" pitchFamily="18" charset="0"/>
              </a:rPr>
              <a:t>Менеджер по качеству</a:t>
            </a:r>
          </a:p>
          <a:p>
            <a:pPr marL="0" indent="0" algn="ctr">
              <a:buNone/>
            </a:pPr>
            <a:r>
              <a:rPr lang="ru-RU" sz="1300" b="1" dirty="0" smtClean="0">
                <a:solidFill>
                  <a:srgbClr val="FF0000"/>
                </a:solidFill>
                <a:latin typeface="Century" pitchFamily="18" charset="0"/>
              </a:rPr>
              <a:t>Врач Эпидемиолог- </a:t>
            </a:r>
            <a:r>
              <a:rPr lang="ru-RU" sz="1500" b="1" dirty="0" smtClean="0">
                <a:solidFill>
                  <a:srgbClr val="FF0000"/>
                </a:solidFill>
                <a:latin typeface="Century" pitchFamily="18" charset="0"/>
              </a:rPr>
              <a:t>Кадиев М.Г.              </a:t>
            </a:r>
          </a:p>
          <a:p>
            <a:pPr marL="0" indent="0" algn="ctr">
              <a:buNone/>
            </a:pPr>
            <a:r>
              <a:rPr lang="ru-RU" sz="1500" b="1" dirty="0" smtClean="0">
                <a:solidFill>
                  <a:srgbClr val="FF0000"/>
                </a:solidFill>
                <a:latin typeface="Century" pitchFamily="18" charset="0"/>
              </a:rPr>
              <a:t> Махачкала 2019г.</a:t>
            </a:r>
            <a:endParaRPr lang="ru-RU" sz="1500" b="1" dirty="0">
              <a:solidFill>
                <a:srgbClr val="FF0000"/>
              </a:solidFill>
              <a:latin typeface="Century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207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257" y="123868"/>
            <a:ext cx="4990624" cy="297718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Документированные процедуры СМК: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Порядок приема и регистрации проб, данных о проведении испытаний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документацией СМК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оборудованием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персоналом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Внутренний аудит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Предупреждающие действия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Корректирующие действия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несоответствиями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217134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545138" cy="3259138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решения целей и задач системы менеджмента качества (СМК) является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качества -</a:t>
            </a:r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необходимы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 обеспечения выдачи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качественного лабораторного продукта, т.е.  результата лабораторного исследования</a:t>
            </a:r>
            <a:endParaRPr lang="ru-RU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6120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67267509"/>
              </p:ext>
            </p:extLst>
          </p:nvPr>
        </p:nvGraphicFramePr>
        <p:xfrm>
          <a:off x="196195" y="0"/>
          <a:ext cx="5196415" cy="3101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800">
                <a:solidFill>
                  <a:schemeClr val="tx1"/>
                </a:solidFill>
                <a:latin typeface="Calibri" pitchFamily="34" charset="0"/>
              </a:defRPr>
            </a:lvl1pPr>
            <a:lvl2pPr marL="408697" indent="-157191">
              <a:spcBef>
                <a:spcPct val="20000"/>
              </a:spcBef>
              <a:buFont typeface="Arial" charset="0"/>
              <a:buChar char="–"/>
              <a:defRPr sz="1500">
                <a:solidFill>
                  <a:schemeClr val="tx1"/>
                </a:solidFill>
                <a:latin typeface="Calibri" pitchFamily="34" charset="0"/>
              </a:defRPr>
            </a:lvl2pPr>
            <a:lvl3pPr marL="628764" indent="-125753">
              <a:spcBef>
                <a:spcPct val="20000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880270" indent="-125753">
              <a:spcBef>
                <a:spcPct val="20000"/>
              </a:spcBef>
              <a:buFont typeface="Arial" charset="0"/>
              <a:buChar char="–"/>
              <a:defRPr sz="1100">
                <a:solidFill>
                  <a:schemeClr val="tx1"/>
                </a:solidFill>
                <a:latin typeface="Calibri" pitchFamily="34" charset="0"/>
              </a:defRPr>
            </a:lvl4pPr>
            <a:lvl5pPr marL="1131776" indent="-125753">
              <a:spcBef>
                <a:spcPct val="20000"/>
              </a:spcBef>
              <a:buFont typeface="Arial" charset="0"/>
              <a:buChar char="»"/>
              <a:defRPr sz="1100">
                <a:solidFill>
                  <a:schemeClr val="tx1"/>
                </a:solidFill>
                <a:latin typeface="Calibri" pitchFamily="34" charset="0"/>
              </a:defRPr>
            </a:lvl5pPr>
            <a:lvl6pPr marL="1383281" indent="-12575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100">
                <a:solidFill>
                  <a:schemeClr val="tx1"/>
                </a:solidFill>
                <a:latin typeface="Calibri" pitchFamily="34" charset="0"/>
              </a:defRPr>
            </a:lvl6pPr>
            <a:lvl7pPr marL="1634787" indent="-12575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100">
                <a:solidFill>
                  <a:schemeClr val="tx1"/>
                </a:solidFill>
                <a:latin typeface="Calibri" pitchFamily="34" charset="0"/>
              </a:defRPr>
            </a:lvl7pPr>
            <a:lvl8pPr marL="1886293" indent="-12575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100">
                <a:solidFill>
                  <a:schemeClr val="tx1"/>
                </a:solidFill>
                <a:latin typeface="Calibri" pitchFamily="34" charset="0"/>
              </a:defRPr>
            </a:lvl8pPr>
            <a:lvl9pPr marL="2137799" indent="-12575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75D07B-1083-468F-A8CB-3D6FE48DF9E5}" type="slidenum">
              <a:rPr lang="en-US" altLang="ru-RU" sz="700" smtClean="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7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94432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532" y="0"/>
            <a:ext cx="4853349" cy="50029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Внешний контроль качества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257" y="500294"/>
            <a:ext cx="4990624" cy="2703417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МСИ (межлабораторные сличительные испытания)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Авторизация 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личном кабинете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ФГИС на сайте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ФСА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Росаккредитация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внесение сведений об ИЛЦ, протоколов исследования, результатов участия в МСИ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процедуры подтверждения компетентности в  установленные законом сроки. (Документарная и выездная проверка со стороны ФСА 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Росаккредитации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6053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530" y="123868"/>
            <a:ext cx="4990624" cy="717821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ИЛЦ в межлабораторных сравнительных испытаниях (МСИ)</a:t>
            </a:r>
            <a:b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2011 – 2019 гг.</a:t>
            </a:r>
            <a:endParaRPr lang="ru-RU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861" y="910939"/>
            <a:ext cx="5327417" cy="225855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Зашифрованные контрольные образцы проб для оценки результатов внешнего контроля качества испытаний были получены от:</a:t>
            </a:r>
          </a:p>
          <a:p>
            <a:pPr marL="282944" indent="-282944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Российский НИПЧИ «Микроб»;</a:t>
            </a:r>
          </a:p>
          <a:p>
            <a:pPr marL="282944" indent="-282944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Ростовский на Дону НИПЧИ;</a:t>
            </a:r>
          </a:p>
          <a:p>
            <a:pPr marL="282944" indent="-282944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Ставропольский НИПЧИ;</a:t>
            </a:r>
          </a:p>
          <a:p>
            <a:pPr marL="282944" indent="-282944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Центр гигиены и эпидемиологии Роспотребнадзора.</a:t>
            </a:r>
          </a:p>
          <a:p>
            <a:pPr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01602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257" y="329191"/>
            <a:ext cx="4990624" cy="2737638"/>
          </a:xfrm>
        </p:spPr>
        <p:txBody>
          <a:bodyPr/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89201" y="294970"/>
            <a:ext cx="4366736" cy="434552"/>
          </a:xfrm>
          <a:prstGeom prst="round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301" tIns="25151" rIns="50301" bIns="25151" rtlCol="0" anchor="ctr"/>
          <a:lstStyle/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Всего проведено испытаний - 17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5534" y="1150482"/>
            <a:ext cx="4366736" cy="434552"/>
          </a:xfrm>
          <a:prstGeom prst="roundRect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301" tIns="25151" rIns="50301" bIns="25151" rtlCol="0" anchor="ctr"/>
          <a:lstStyle/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Выполнено правильно - 16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4532" y="2108655"/>
            <a:ext cx="4726243" cy="434552"/>
          </a:xfrm>
          <a:prstGeom prst="roundRec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301" tIns="25151" rIns="50301" bIns="25151" rtlCol="0" anchor="ctr"/>
          <a:lstStyle/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Испытания успешно пройдены в 94.1 %.</a:t>
            </a:r>
          </a:p>
        </p:txBody>
      </p:sp>
    </p:spTree>
    <p:extLst>
      <p:ext uri="{BB962C8B-B14F-4D97-AF65-F5344CB8AC3E}">
        <p14:creationId xmlns="" xmlns:p14="http://schemas.microsoft.com/office/powerpoint/2010/main" val="19062300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257" y="0"/>
            <a:ext cx="4940684" cy="32919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КОНТРОЛЬ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29191"/>
            <a:ext cx="5545138" cy="292994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ИЛЦ разработан и утвержден руководителем ежегодный план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внутрилабораторного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контроля качества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и утвержден план внутренних аудитов по результатам которых в случае выявления несоответствий, предусмотрены корректирующие мероприятия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качества работы в составе комиссии во всех подразделениях ИЛЦ, основной задачей которого является выявление необходимости использования предупреждающих действий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Ежегодный анализ качества СМК со стороны высшего руководства ИЛЦ ФКУЗ 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ДагПЧС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3722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528" y="0"/>
            <a:ext cx="5138972" cy="547528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Внутренний контроль качества проводится по следующим разделам:</a:t>
            </a:r>
            <a:endParaRPr lang="ru-RU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861" y="637175"/>
            <a:ext cx="5327417" cy="253231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документацией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 заявок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записями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Помещения и условия окружающей среды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Оборудование и метрологическое обеспечение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Отбор проб и обращение с объектами испытаний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качества результатов испытаний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Оформление результатов испытаний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Выдача протоколов заказчику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215806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530" y="55427"/>
            <a:ext cx="4990624" cy="376425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Контроль качества проводимых мероприятий по обеспечению ББ в 2018  г.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66295115"/>
              </p:ext>
            </p:extLst>
          </p:nvPr>
        </p:nvGraphicFramePr>
        <p:xfrm>
          <a:off x="158800" y="506977"/>
          <a:ext cx="5240083" cy="2566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00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00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92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2799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04981"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мероприятия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Проведено исследований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удовлетворительный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3281"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 обеззараживания материала,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236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236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3706"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Внутренний контроль качества обеззараживания рабочих помещений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endParaRPr lang="ru-RU" sz="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496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endParaRPr lang="ru-RU" sz="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496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endParaRPr lang="ru-RU" sz="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2569"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 ФТО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9430"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 сточных вод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endParaRPr lang="ru-RU" sz="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endParaRPr lang="ru-RU" sz="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endParaRPr lang="ru-RU" sz="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2569"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744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744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925710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528" y="0"/>
            <a:ext cx="5115353" cy="3976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внутреннего контроля качества 2018г.</a:t>
            </a:r>
            <a:endParaRPr lang="ru-RU" sz="1500" b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10369398"/>
              </p:ext>
            </p:extLst>
          </p:nvPr>
        </p:nvGraphicFramePr>
        <p:xfrm>
          <a:off x="152528" y="397632"/>
          <a:ext cx="5283751" cy="2737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52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481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962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18286"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проверяемого раздела работ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 аудита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8286"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Экспресс диагностика образцов на чуму и холеру методом МФА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6270"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Прием и обработка материала на чуму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8286"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</a:t>
                      </a:r>
                      <a:r>
                        <a:rPr lang="ru-RU" sz="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экспресс диагностики на чуму методом РПГА, ИФА.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6270"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Исследование образцов на бруцеллез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6270"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Исследование проб воды на холеру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1127"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Исследование образцов на сибирскую язву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июнь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6270"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Исследование образцов на туляремию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8286"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Исследование образцов на чуму методом ПЦР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8286"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Исследование образцов на КИ</a:t>
                      </a:r>
                      <a:r>
                        <a:rPr lang="ru-RU" sz="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методом ИФА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  <a:endParaRPr lang="ru-RU" sz="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711098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860" y="158089"/>
            <a:ext cx="5077959" cy="31010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Испытательный лабораторный центр       ФКУЗ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«Дагестанская противочумная станция» Роспотребнадзора аккредитован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национальной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системе аккредитации Российской Федерации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ФСА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Росаккредитация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Аттестат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аккредитации ИЛЦ -  РОСС RU.0001.517968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 24 ноября 2010 года.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131" y="2343949"/>
            <a:ext cx="2242543" cy="7574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3108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89990230"/>
              </p:ext>
            </p:extLst>
          </p:nvPr>
        </p:nvGraphicFramePr>
        <p:xfrm>
          <a:off x="69313" y="905316"/>
          <a:ext cx="5406512" cy="1539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628">
                  <a:extLst>
                    <a:ext uri="{9D8B030D-6E8A-4147-A177-3AD203B41FA5}">
                      <a16:colId xmlns="" xmlns:a16="http://schemas.microsoft.com/office/drawing/2014/main" val="277876488"/>
                    </a:ext>
                  </a:extLst>
                </a:gridCol>
                <a:gridCol w="1351628">
                  <a:extLst>
                    <a:ext uri="{9D8B030D-6E8A-4147-A177-3AD203B41FA5}">
                      <a16:colId xmlns="" xmlns:a16="http://schemas.microsoft.com/office/drawing/2014/main" val="403870100"/>
                    </a:ext>
                  </a:extLst>
                </a:gridCol>
                <a:gridCol w="1351628">
                  <a:extLst>
                    <a:ext uri="{9D8B030D-6E8A-4147-A177-3AD203B41FA5}">
                      <a16:colId xmlns="" xmlns:a16="http://schemas.microsoft.com/office/drawing/2014/main" val="2473281405"/>
                    </a:ext>
                  </a:extLst>
                </a:gridCol>
                <a:gridCol w="1351628">
                  <a:extLst>
                    <a:ext uri="{9D8B030D-6E8A-4147-A177-3AD203B41FA5}">
                      <a16:colId xmlns="" xmlns:a16="http://schemas.microsoft.com/office/drawing/2014/main" val="3473415237"/>
                    </a:ext>
                  </a:extLst>
                </a:gridCol>
              </a:tblGrid>
              <a:tr h="9339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актов проверки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выявленных несоответствий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Значимость влияния несоответствия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 результат исследований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принятых мер по устранению несоответствия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3841185361"/>
                  </a:ext>
                </a:extLst>
              </a:tr>
              <a:tr h="60606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Малозначительные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Устранены до следующей проверки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529449447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77257" y="130517"/>
            <a:ext cx="4990624" cy="62994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контроля качества работы ИЛЦ в составе комиссии за 2018г.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93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8860" y="89648"/>
            <a:ext cx="5297649" cy="3045622"/>
          </a:xfrm>
          <a:solidFill>
            <a:srgbClr val="FFE181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!</a:t>
            </a:r>
          </a:p>
          <a:p>
            <a:pPr algn="ctr">
              <a:buNone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Разработанная и внедренная в работу ИЛЦ ФКУЗ «Дагестанская ПЧС» 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Роспотребнадзора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СМК является достаточно эффективной для достижения установленных целей и задач в области качества. </a:t>
            </a:r>
          </a:p>
          <a:p>
            <a:pPr algn="ctr">
              <a:buNone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данное утверждение дает признание в 2018 году компетентности ИЛЦ со стороны ФСА «</a:t>
            </a: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Росаккредитация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а также ежегодный анализ со стороны высшего руководства ИЛЦ, которое оценивает систему менеджмента качества</a:t>
            </a:r>
            <a:r>
              <a:rPr lang="en-US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эффективную. </a:t>
            </a:r>
          </a:p>
          <a:p>
            <a:pPr algn="ctr">
              <a:buNone/>
            </a:pPr>
            <a:endPara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4532" y="158089"/>
            <a:ext cx="4714721" cy="304562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СПАСИБО </a:t>
            </a:r>
            <a:br>
              <a:rPr lang="ru-RU" sz="4800" b="1" dirty="0" smtClean="0">
                <a:solidFill>
                  <a:srgbClr val="FF0000"/>
                </a:solidFill>
              </a:rPr>
            </a:br>
            <a:r>
              <a:rPr lang="ru-RU" sz="4800" b="1" dirty="0" smtClean="0">
                <a:solidFill>
                  <a:srgbClr val="FF0000"/>
                </a:solidFill>
              </a:rPr>
              <a:t>ЗА ВНИМАНИЕ!!!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23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256" y="36213"/>
            <a:ext cx="4940684" cy="466073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Аккредитация и этапы подтверждения компетентности ИЛЦ ФКУЗ «</a:t>
            </a:r>
            <a:r>
              <a:rPr lang="ru-RU" sz="1800" b="1" dirty="0" err="1" smtClean="0"/>
              <a:t>ДагПЧС</a:t>
            </a:r>
            <a:r>
              <a:rPr lang="ru-RU" sz="1800" b="1" dirty="0" smtClean="0"/>
              <a:t>»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6536235"/>
              </p:ext>
            </p:extLst>
          </p:nvPr>
        </p:nvGraphicFramePr>
        <p:xfrm>
          <a:off x="67448" y="543190"/>
          <a:ext cx="5360301" cy="2689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53">
                  <a:extLst>
                    <a:ext uri="{9D8B030D-6E8A-4147-A177-3AD203B41FA5}">
                      <a16:colId xmlns="" xmlns:a16="http://schemas.microsoft.com/office/drawing/2014/main" val="2716276731"/>
                    </a:ext>
                  </a:extLst>
                </a:gridCol>
                <a:gridCol w="1763857">
                  <a:extLst>
                    <a:ext uri="{9D8B030D-6E8A-4147-A177-3AD203B41FA5}">
                      <a16:colId xmlns="" xmlns:a16="http://schemas.microsoft.com/office/drawing/2014/main" val="1350010598"/>
                    </a:ext>
                  </a:extLst>
                </a:gridCol>
                <a:gridCol w="1329460">
                  <a:extLst>
                    <a:ext uri="{9D8B030D-6E8A-4147-A177-3AD203B41FA5}">
                      <a16:colId xmlns="" xmlns:a16="http://schemas.microsoft.com/office/drawing/2014/main" val="4219708768"/>
                    </a:ext>
                  </a:extLst>
                </a:gridCol>
                <a:gridCol w="1865231">
                  <a:extLst>
                    <a:ext uri="{9D8B030D-6E8A-4147-A177-3AD203B41FA5}">
                      <a16:colId xmlns="" xmlns:a16="http://schemas.microsoft.com/office/drawing/2014/main" val="3926852403"/>
                    </a:ext>
                  </a:extLst>
                </a:gridCol>
              </a:tblGrid>
              <a:tr h="304186"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№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НАЗВАНИЕ ПРОЦЕДУРЫ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Дата прохождения</a:t>
                      </a:r>
                      <a:r>
                        <a:rPr lang="ru-RU" sz="900" b="1" baseline="0" dirty="0" smtClean="0"/>
                        <a:t> процедуры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Решение</a:t>
                      </a:r>
                      <a:r>
                        <a:rPr lang="ru-RU" sz="900" b="1" baseline="0" dirty="0" smtClean="0"/>
                        <a:t> ФСА «РОСАККРЕДЕТАЦИЯ»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2150903634"/>
                  </a:ext>
                </a:extLst>
              </a:tr>
              <a:tr h="498674"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1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Соответствие критериям системы аккредитации</a:t>
                      </a: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2010 году 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Успешно прошел проверку на соответствие критериям системы аккредитации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2075451056"/>
                  </a:ext>
                </a:extLst>
              </a:tr>
              <a:tr h="548813"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2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Инспекционная проверка 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2011 году 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Подтвердила соответствие требованиям системы аккредитации.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843514301"/>
                  </a:ext>
                </a:extLst>
              </a:tr>
              <a:tr h="434552"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3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Соответствие критериям системы аккредитации</a:t>
                      </a:r>
                    </a:p>
                    <a:p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2013 году 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Подтвердила соответствие требованиям системы аккредитации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4113115872"/>
                  </a:ext>
                </a:extLst>
              </a:tr>
              <a:tr h="434552"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4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Подтверждения компетентности ИЛЦ</a:t>
                      </a: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2015 году 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Экспертная группа подтвердила компетентность ИЛЦ.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998673666"/>
                  </a:ext>
                </a:extLst>
              </a:tr>
              <a:tr h="434552"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5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Подтверждения компетентности ИЛЦ</a:t>
                      </a:r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2018 году </a:t>
                      </a:r>
                      <a:endParaRPr lang="ru-RU" sz="900" b="1" dirty="0"/>
                    </a:p>
                  </a:txBody>
                  <a:tcPr marL="55451" marR="55451" marT="21728" marB="21728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Экспертная группа подтвердила компетентность ИЛЦ.</a:t>
                      </a:r>
                    </a:p>
                  </a:txBody>
                  <a:tcPr marL="55451" marR="55451" marT="21728" marB="21728"/>
                </a:tc>
                <a:extLst>
                  <a:ext uri="{0D108BD9-81ED-4DB2-BD59-A6C34878D82A}">
                    <a16:rowId xmlns="" xmlns:a16="http://schemas.microsoft.com/office/drawing/2014/main" val="2671957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5869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545138" cy="32591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200" b="1" i="1" dirty="0" smtClean="0">
                <a:solidFill>
                  <a:srgbClr val="FF0000"/>
                </a:solidFill>
                <a:cs typeface="Estrangelo Edessa" pitchFamily="66" charset="0"/>
              </a:rPr>
              <a:t>АККРЕДИТАЦИЯ</a:t>
            </a:r>
            <a:r>
              <a:rPr lang="ru-RU" sz="2200" i="1" dirty="0" smtClean="0">
                <a:solidFill>
                  <a:srgbClr val="FF0000"/>
                </a:solidFill>
                <a:cs typeface="Estrangelo Edessa" pitchFamily="66" charset="0"/>
              </a:rPr>
              <a:t>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- это официальное признание со стороны третьих (независимых) лиц компетентности юридического или физического лица в выполнении конкретных задач.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Наличие аккредитации означает, что данное лицо может гарантировать своим клиентам выполнение этих задач в соответствии с требованиями стандартов аккредитации. </a:t>
            </a:r>
          </a:p>
        </p:txBody>
      </p:sp>
    </p:spTree>
    <p:extLst>
      <p:ext uri="{BB962C8B-B14F-4D97-AF65-F5344CB8AC3E}">
        <p14:creationId xmlns="" xmlns:p14="http://schemas.microsoft.com/office/powerpoint/2010/main" val="25207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93" y="55427"/>
            <a:ext cx="5371085" cy="3203711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 регламентирующие систему менеджмента качества ИЛЦ ФКУЗ «Дагестанская противочумная станция» </a:t>
            </a:r>
            <a:r>
              <a:rPr lang="ru-RU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Роспотребнадзора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Федеральный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28 декабря 2013 г. N 412-ФЗ "Об аккредитации в национальной системе аккредитации" (с изменениями и дополнениями)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ГОСТ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ИСО/МЭК 17025-2009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«Общие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компетентности испытательных и калибровочных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лабораторий»</a:t>
            </a:r>
            <a:r>
              <a:rPr lang="ru-RU" alt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3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 ИСО 9001-2015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«Системы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менеджмента качества.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Требования»</a:t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Приказ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326 от 30 мая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2014г.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«Требования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системе качества лаборатории, применяемые для аккредитации в Российской системе аккредитации Министерства Экономического Развития Российской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007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883" y="253488"/>
            <a:ext cx="4990624" cy="543190"/>
          </a:xfrm>
        </p:spPr>
        <p:txBody>
          <a:bodyPr>
            <a:noAutofit/>
          </a:bodyPr>
          <a:lstStyle/>
          <a:p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основании Федеральных </a:t>
            </a:r>
            <a:r>
              <a:rPr lang="ru-RU" sz="1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НД и </a:t>
            </a: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Национальных стандартов, </a:t>
            </a:r>
            <a:r>
              <a:rPr lang="ru-RU" sz="1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ИЛЦ ФКУЗ «</a:t>
            </a:r>
            <a:r>
              <a:rPr lang="ru-RU" sz="1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ДагестанскаяПЧС</a:t>
            </a: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5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Роспотребнадзора</a:t>
            </a: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разработала и внедрила  НД регламентирующие  деятельность </a:t>
            </a: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ИЛЦ</a:t>
            </a:r>
            <a:endParaRPr lang="ru-RU" sz="15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290" y="1108258"/>
            <a:ext cx="4990624" cy="2150880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Паспорт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ИЛЦ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Область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аккредитации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Положение об ИЛЦ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Руководство по качеству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Декларация независимости ИЛЦ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Политика в области качества испытаний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1843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199" y="637175"/>
            <a:ext cx="4990624" cy="234129"/>
          </a:xfrm>
        </p:spPr>
        <p:txBody>
          <a:bodyPr>
            <a:normAutofit fontScale="90000"/>
          </a:bodyPr>
          <a:lstStyle/>
          <a:p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3530" y="192309"/>
            <a:ext cx="4990624" cy="273763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Паспорте ИЛЦ указаны сведения: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 оснащенности лаборатории испытательным оборудованием (ИО)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 оснащенности лаборатории средствами измерения (СИ)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 оснащенности лаборатории стандартными образцами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помещениях, используемых для проведения исследований и измерений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персонале ИЛЦ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67530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257" y="169737"/>
            <a:ext cx="4990624" cy="274160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Область аккредитации включает следующие виды исследований: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Бактериологические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Серологические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Молекулярно-биологические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Объектами испытаний являются: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Объекты окружающей среды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Биологические материалы и питательные среды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894533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528" y="108638"/>
            <a:ext cx="5240083" cy="3060852"/>
          </a:xfrm>
          <a:solidFill>
            <a:srgbClr val="FAD3A0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задача СМК</a:t>
            </a:r>
          </a:p>
          <a:p>
            <a:pPr algn="ctr">
              <a:buNone/>
            </a:pPr>
            <a:r>
              <a:rPr lang="ru-RU" sz="2000" dirty="0"/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ИЛЦ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разработана и действует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система менеджмента качества (СМК) задачами которой является высокий стабильный уровень качества испытаний, что обеспечивает получение достоверных и точных результатов в заявленной области аккредитации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  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эффективного достижения указанных целей в ИЛЦ разработаны документированные процедуры СМК.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879</Words>
  <Application>Microsoft Office PowerPoint</Application>
  <PresentationFormat>Произвольный</PresentationFormat>
  <Paragraphs>206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Слайд 1</vt:lpstr>
      <vt:lpstr>Слайд 2</vt:lpstr>
      <vt:lpstr>Аккредитация и этапы подтверждения компетентности ИЛЦ ФКУЗ «ДагПЧС»</vt:lpstr>
      <vt:lpstr>Слайд 4</vt:lpstr>
      <vt:lpstr>Нормативные документы регламентирующие систему менеджмента качества ИЛЦ ФКУЗ «Дагестанская противочумная станция» Роспотребнадзора:  1. Федеральный закон от 28 декабря 2013 г. N 412-ФЗ "Об аккредитации в национальной системе аккредитации" (с изменениями и дополнениями)  2. ГОСТ ИСО/МЭК 17025-2009 «Общие требования к компетентности испытательных и калибровочных лабораторий» 3. ГОСТ Р ИСО 9001-2015 «Системы менеджмента качества. Требования» 4. Приказ N 326 от 30 мая 2014г. «Требования к системе качества лаборатории, применяемые для аккредитации в Российской системе аккредитации Министерства Экономического Развития Российской Федерации»  </vt:lpstr>
      <vt:lpstr>На основании Федеральных НД и Национальных стандартов, ИЛЦ ФКУЗ «ДагестанскаяПЧС» Роспотребнадзора разработала и внедрила  НД регламентирующие  деятельность ИЛЦ</vt:lpstr>
      <vt:lpstr>  </vt:lpstr>
      <vt:lpstr>Слайд 8</vt:lpstr>
      <vt:lpstr>Слайд 9</vt:lpstr>
      <vt:lpstr>Слайд 10</vt:lpstr>
      <vt:lpstr>Методом решения целей и задач системы менеджмента качества (СМК) является  контроль качества - меры, которые необходимы для  обеспечения выдачи качественного лабораторного продукта, т.е.  результата лабораторного исследования</vt:lpstr>
      <vt:lpstr>Слайд 12</vt:lpstr>
      <vt:lpstr>Внешний контроль качества</vt:lpstr>
      <vt:lpstr>Участие ИЛЦ в межлабораторных сравнительных испытаниях (МСИ)  в 2011 – 2019 гг.</vt:lpstr>
      <vt:lpstr>Слайд 15</vt:lpstr>
      <vt:lpstr>ВНУТРЕННИЙ КОНТРОЛЬ</vt:lpstr>
      <vt:lpstr>Внутренний контроль качества проводится по следующим разделам:</vt:lpstr>
      <vt:lpstr>Контроль качества проводимых мероприятий по обеспечению ББ в 2018  г.</vt:lpstr>
      <vt:lpstr>Слайд 19</vt:lpstr>
      <vt:lpstr>Результаты контроля качества работы ИЛЦ в составе комиссии за 2018г.</vt:lpstr>
      <vt:lpstr>Слайд 21</vt:lpstr>
      <vt:lpstr>СПАСИБО 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МАГОМЕД КАДИЕВ</dc:creator>
  <cp:lastModifiedBy>Yunusov</cp:lastModifiedBy>
  <cp:revision>19</cp:revision>
  <dcterms:created xsi:type="dcterms:W3CDTF">2019-03-13T10:19:18Z</dcterms:created>
  <dcterms:modified xsi:type="dcterms:W3CDTF">2019-04-09T06:30:11Z</dcterms:modified>
</cp:coreProperties>
</file>