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rawings/drawing9.xml" ContentType="application/vnd.openxmlformats-officedocument.drawingml.chartshapes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drawings/drawing8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79" r:id="rId4"/>
    <p:sldId id="280" r:id="rId5"/>
    <p:sldId id="281" r:id="rId6"/>
    <p:sldId id="282" r:id="rId7"/>
    <p:sldId id="309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6" r:id="rId18"/>
    <p:sldId id="293" r:id="rId19"/>
    <p:sldId id="294" r:id="rId20"/>
    <p:sldId id="298" r:id="rId21"/>
    <p:sldId id="302" r:id="rId22"/>
    <p:sldId id="299" r:id="rId23"/>
    <p:sldId id="300" r:id="rId24"/>
    <p:sldId id="307" r:id="rId25"/>
    <p:sldId id="305" r:id="rId26"/>
    <p:sldId id="301" r:id="rId27"/>
    <p:sldId id="306" r:id="rId28"/>
    <p:sldId id="308" r:id="rId2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FF01"/>
    <a:srgbClr val="BF1AE0"/>
    <a:srgbClr val="0B3CD7"/>
    <a:srgbClr val="81FF81"/>
    <a:srgbClr val="29FF29"/>
    <a:srgbClr val="1147F3"/>
    <a:srgbClr val="00BC55"/>
    <a:srgbClr val="00C459"/>
    <a:srgbClr val="00FF00"/>
    <a:srgbClr val="36F2F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48" autoAdjust="0"/>
    <p:restoredTop sz="95596" autoAdjust="0"/>
  </p:normalViewPr>
  <p:slideViewPr>
    <p:cSldViewPr>
      <p:cViewPr>
        <p:scale>
          <a:sx n="100" d="100"/>
          <a:sy n="100" d="100"/>
        </p:scale>
        <p:origin x="-642" y="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1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Обследована физическая площадь очагов чумы (</a:t>
            </a:r>
            <a:r>
              <a:rPr lang="ru-RU" b="1" dirty="0" err="1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кв</a:t>
            </a:r>
            <a:r>
              <a:rPr lang="ru-RU" b="1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/км</a:t>
            </a:r>
            <a:r>
              <a:rPr lang="ru-RU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2018 г.</a:t>
            </a:r>
            <a:endParaRPr lang="ru-RU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/>
      <c:spPr>
        <a:solidFill>
          <a:schemeClr val="bg1"/>
        </a:solidFill>
        <a:ln w="19050">
          <a:solidFill>
            <a:prstClr val="black"/>
          </a:solidFill>
        </a:ln>
        <a:scene3d>
          <a:camera prst="orthographicFront"/>
          <a:lightRig rig="threePt" dir="t"/>
        </a:scene3d>
        <a:sp3d>
          <a:bevelT w="114300" prst="artDeco"/>
        </a:sp3d>
      </c:sp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0997412324556538E-2"/>
          <c:y val="0.20326177208380355"/>
          <c:w val="0.55779658741621296"/>
          <c:h val="0.717631155017863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Обследована физическая площадь очагов чумы (кв/км)</c:v>
                </c:pt>
              </c:strCache>
            </c:strRef>
          </c:tx>
          <c:spPr>
            <a:ln w="47625">
              <a:noFill/>
            </a:ln>
          </c:spPr>
          <c:explosion val="8"/>
          <c:dPt>
            <c:idx val="1"/>
            <c:spPr>
              <a:solidFill>
                <a:srgbClr val="00B050"/>
              </a:solidFill>
              <a:ln w="47625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47625">
                <a:noFill/>
              </a:ln>
            </c:spPr>
          </c:dPt>
          <c:dPt>
            <c:idx val="3"/>
            <c:spPr>
              <a:solidFill>
                <a:srgbClr val="FF0000"/>
              </a:solidFill>
              <a:ln w="47625">
                <a:noFill/>
              </a:ln>
            </c:spPr>
          </c:dPt>
          <c:dPt>
            <c:idx val="4"/>
            <c:spPr>
              <a:solidFill>
                <a:schemeClr val="accent3">
                  <a:lumMod val="60000"/>
                  <a:lumOff val="40000"/>
                </a:schemeClr>
              </a:solidFill>
              <a:ln w="47625">
                <a:noFill/>
              </a:ln>
            </c:spPr>
          </c:dPt>
          <c:dLbls>
            <c:dLbl>
              <c:idx val="0"/>
              <c:layout>
                <c:manualLayout>
                  <c:x val="-2.4945839351183201E-2"/>
                  <c:y val="-5.2638157163823904E-2"/>
                </c:manualLayout>
              </c:layout>
              <c:showVal val="1"/>
            </c:dLbl>
            <c:dLbl>
              <c:idx val="1"/>
              <c:layout>
                <c:manualLayout>
                  <c:x val="-0.15527302521942021"/>
                  <c:y val="-0.11419418310246229"/>
                </c:manualLayout>
              </c:layout>
              <c:showVal val="1"/>
            </c:dLbl>
            <c:dLbl>
              <c:idx val="2"/>
              <c:layout>
                <c:manualLayout>
                  <c:x val="0.13965126560011837"/>
                  <c:y val="-0.12426598068051145"/>
                </c:manualLayout>
              </c:layout>
              <c:showVal val="1"/>
            </c:dLbl>
            <c:dLbl>
              <c:idx val="3"/>
              <c:layout>
                <c:manualLayout>
                  <c:x val="-1.8303521830908092E-2"/>
                  <c:y val="-4.3211572983118833E-2"/>
                </c:manualLayout>
              </c:layout>
              <c:showVal val="1"/>
            </c:dLbl>
            <c:dLbl>
              <c:idx val="4"/>
              <c:layout>
                <c:manualLayout>
                  <c:x val="3.3247810428471823E-2"/>
                  <c:y val="-6.0394970734247329E-2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schemeClr val="bg2"/>
                </a:solidFill>
              </a:ln>
            </c:spPr>
            <c:txPr>
              <a:bodyPr/>
              <a:lstStyle/>
              <a:p>
                <a:pPr>
                  <a:defRPr sz="2000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Восточно-Кавказский высокогорный</c:v>
                </c:pt>
                <c:pt idx="1">
                  <c:v>Дагестанский равнинно-предгорный</c:v>
                </c:pt>
                <c:pt idx="2">
                  <c:v>Прикаспийский песчаный</c:v>
                </c:pt>
                <c:pt idx="3">
                  <c:v>Терско-Сунженский низкогорный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4700</c:v>
                </c:pt>
                <c:pt idx="1">
                  <c:v>14400</c:v>
                </c:pt>
                <c:pt idx="2">
                  <c:v>21500</c:v>
                </c:pt>
                <c:pt idx="3">
                  <c:v>1200</c:v>
                </c:pt>
              </c:numCache>
            </c:numRef>
          </c:val>
        </c:ser>
      </c:pie3DChart>
      <c:spPr>
        <a:noFill/>
        <a:ln w="47625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5707340388105062"/>
          <c:y val="0.1971792973295364"/>
          <c:w val="0.33375759174906938"/>
          <c:h val="0.76275552716365458"/>
        </c:manualLayout>
      </c:layout>
      <c:spPr>
        <a:ln w="22225">
          <a:solidFill>
            <a:schemeClr val="bg2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0"/>
      <c:rotY val="0"/>
      <c:perspective val="30"/>
    </c:view3D>
    <c:sideWall>
      <c:spPr>
        <a:solidFill>
          <a:srgbClr val="FFFF00"/>
        </a:solidFill>
      </c:spPr>
    </c:sideWall>
    <c:backWall>
      <c:spPr>
        <a:solidFill>
          <a:schemeClr val="accent3"/>
        </a:solidFill>
      </c:spPr>
    </c:backWall>
    <c:plotArea>
      <c:layout>
        <c:manualLayout>
          <c:layoutTarget val="inner"/>
          <c:xMode val="edge"/>
          <c:yMode val="edge"/>
          <c:x val="0.13558262044957967"/>
          <c:y val="7.8824762714052768E-2"/>
          <c:w val="0.54162940228864975"/>
          <c:h val="0.73243307049967465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Столбец5</c:v>
                </c:pt>
              </c:strCache>
            </c:strRef>
          </c:tx>
          <c:spPr>
            <a:solidFill>
              <a:srgbClr val="00C459"/>
            </a:solidFill>
            <a:ln>
              <a:solidFill>
                <a:srgbClr val="4D4D4D"/>
              </a:solidFill>
            </a:ln>
            <a:effectLst>
              <a:outerShdw blurRad="101600" dist="50800" dir="5400000" sx="200000" sy="200000" algn="ctr" rotWithShape="0">
                <a:srgbClr val="000000"/>
              </a:outerShdw>
            </a:effectLst>
          </c:spPr>
          <c:dPt>
            <c:idx val="0"/>
            <c:spPr>
              <a:solidFill>
                <a:srgbClr val="1147F3"/>
              </a:solidFill>
              <a:ln w="15875">
                <a:solidFill>
                  <a:schemeClr val="bg1"/>
                </a:solidFill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chemeClr val="bg2"/>
                </a:solidFill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2"/>
            <c:spPr>
              <a:solidFill>
                <a:srgbClr val="BF1AE0"/>
              </a:solidFill>
              <a:ln>
                <a:solidFill>
                  <a:schemeClr val="bg1"/>
                </a:solidFill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</c:spPr>
          </c:dPt>
          <c:dLbls>
            <c:dLbl>
              <c:idx val="0"/>
              <c:layout>
                <c:manualLayout>
                  <c:x val="6.8654094931072012E-3"/>
                  <c:y val="-0.16527330296633724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defRPr>
                    </a:pPr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8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chemeClr val="bg2"/>
                </a:solidFill>
              </c:spPr>
              <c:showVal val="1"/>
            </c:dLbl>
            <c:dLbl>
              <c:idx val="1"/>
              <c:layout>
                <c:manualLayout>
                  <c:x val="4.9476611826558396E-4"/>
                  <c:y val="-0.1027988953608329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defRPr>
                    </a:pPr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1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chemeClr val="bg2"/>
                </a:solidFill>
              </c:spPr>
              <c:showVal val="1"/>
            </c:dLbl>
            <c:dLbl>
              <c:idx val="2"/>
              <c:layout>
                <c:manualLayout>
                  <c:x val="-8.6689284994699328E-2"/>
                  <c:y val="-0.19896757503134571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160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-1.2529163426285969E-2"/>
                  <c:y val="-8.4843988806048529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defRPr>
                    </a:pPr>
                    <a:r>
                      <a:rPr lang="en-US" sz="2000" dirty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3</a:t>
                    </a:r>
                    <a:r>
                      <a:rPr lang="en-US" sz="2000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pPr>
                <a:solidFill>
                  <a:schemeClr val="bg2"/>
                </a:solidFill>
              </c:spPr>
              <c:showVal val="1"/>
            </c:dLbl>
            <c:dLbl>
              <c:idx val="4"/>
              <c:layout>
                <c:manualLayout>
                  <c:x val="3.3247810428471851E-2"/>
                  <c:y val="-6.2715619317152013E-2"/>
                </c:manualLayout>
              </c:layout>
              <c:showVal val="1"/>
            </c:dLbl>
            <c:spPr>
              <a:solidFill>
                <a:schemeClr val="bg2"/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Люди (сыв. крови)</c:v>
                </c:pt>
                <c:pt idx="1">
                  <c:v>Люди положит.</c:v>
                </c:pt>
                <c:pt idx="2">
                  <c:v>Клещи 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</c:v>
                </c:pt>
                <c:pt idx="1">
                  <c:v>1</c:v>
                </c:pt>
                <c:pt idx="2">
                  <c:v>160</c:v>
                </c:pt>
              </c:numCache>
            </c:numRef>
          </c:val>
        </c:ser>
        <c:gapWidth val="100"/>
        <c:shape val="box"/>
        <c:axId val="92394240"/>
        <c:axId val="92388352"/>
        <c:axId val="0"/>
      </c:bar3DChart>
      <c:valAx>
        <c:axId val="92388352"/>
        <c:scaling>
          <c:orientation val="minMax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92394240"/>
        <c:crosses val="autoZero"/>
        <c:crossBetween val="between"/>
      </c:valAx>
      <c:catAx>
        <c:axId val="92394240"/>
        <c:scaling>
          <c:orientation val="minMax"/>
        </c:scaling>
        <c:delete val="1"/>
        <c:axPos val="b"/>
        <c:tickLblPos val="none"/>
        <c:crossAx val="92388352"/>
        <c:crosses val="autoZero"/>
        <c:auto val="1"/>
        <c:lblAlgn val="ctr"/>
        <c:lblOffset val="100"/>
      </c:catAx>
      <c:spPr>
        <a:solidFill>
          <a:schemeClr val="bg1"/>
        </a:solidFill>
        <a:ln w="47625">
          <a:solidFill>
            <a:schemeClr val="bg2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00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969598285376522"/>
          <c:y val="5.3863572215699783E-2"/>
          <c:w val="0.27430933599970947"/>
          <c:h val="0.78323429528851163"/>
        </c:manualLayout>
      </c:layout>
      <c:spPr>
        <a:ln w="50800">
          <a:solidFill>
            <a:schemeClr val="bg2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chemeClr val="accent3"/>
        </a:solidFill>
      </c:spPr>
    </c:floor>
    <c:sideWall>
      <c:spPr>
        <a:solidFill>
          <a:schemeClr val="accent3"/>
        </a:solidFill>
      </c:spPr>
    </c:sideWall>
    <c:backWall>
      <c:spPr>
        <a:solidFill>
          <a:schemeClr val="accent3"/>
        </a:solidFill>
      </c:spPr>
    </c:backWall>
    <c:plotArea>
      <c:layout>
        <c:manualLayout>
          <c:layoutTarget val="inner"/>
          <c:xMode val="edge"/>
          <c:yMode val="edge"/>
          <c:x val="0.15277603170798026"/>
          <c:y val="5.2499537088472013E-2"/>
          <c:w val="0.78579658303073541"/>
          <c:h val="0.5580263458381165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Люди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chemeClr val="bg1"/>
              </a:solidFill>
            </a:ln>
            <a:effectLst>
              <a:outerShdw dist="50800" dir="5400000" algn="ctr" rotWithShape="0">
                <a:srgbClr val="000000"/>
              </a:outerShdw>
            </a:effectLst>
          </c:spPr>
          <c:dLbls>
            <c:dLbl>
              <c:idx val="0"/>
              <c:layout>
                <c:manualLayout>
                  <c:x val="1.8565188663248099E-2"/>
                  <c:y val="-0.1393886342377729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prstClr val="black"/>
                </a:solidFill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Напоиск антител (ИФА)</c:v>
                </c:pt>
                <c:pt idx="1">
                  <c:v>На поиск антител (ИФА) </c:v>
                </c:pt>
                <c:pt idx="2">
                  <c:v>На поиск антигена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Люди положит</c:v>
                </c:pt>
              </c:strCache>
            </c:strRef>
          </c:tx>
          <c:spPr>
            <a:solidFill>
              <a:srgbClr val="FF0000"/>
            </a:solidFill>
            <a:ln>
              <a:solidFill>
                <a:prstClr val="white"/>
              </a:solidFill>
            </a:ln>
            <a:effectLst>
              <a:outerShdw dist="50800" dir="5400000" algn="ctr" rotWithShape="0">
                <a:srgbClr val="000000"/>
              </a:outerShdw>
            </a:effectLst>
          </c:spPr>
          <c:dLbls>
            <c:dLbl>
              <c:idx val="1"/>
              <c:layout>
                <c:manualLayout>
                  <c:x val="1.7018089607977283E-2"/>
                  <c:y val="-0.13369930222806786"/>
                </c:manualLayout>
              </c:layout>
              <c:spPr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Val val="1"/>
            </c:dLbl>
            <c:spPr>
              <a:ln w="19050">
                <a:solidFill>
                  <a:schemeClr val="tx1"/>
                </a:solidFill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Напоиск антител (ИФА)</c:v>
                </c:pt>
                <c:pt idx="1">
                  <c:v>На поиск антител (ИФА) </c:v>
                </c:pt>
                <c:pt idx="2">
                  <c:v>На поиск антигена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Носители</c:v>
                </c:pt>
              </c:strCache>
            </c:strRef>
          </c:tx>
          <c:spPr>
            <a:solidFill>
              <a:srgbClr val="01FF01"/>
            </a:solidFill>
            <a:ln>
              <a:solidFill>
                <a:prstClr val="white"/>
              </a:solidFill>
            </a:ln>
            <a:effectLst>
              <a:outerShdw blurRad="50800" dist="50800" dir="5400000" sx="10000" sy="10000" algn="ctr" rotWithShape="0">
                <a:srgbClr val="000000"/>
              </a:outerShdw>
            </a:effectLst>
          </c:spPr>
          <c:dLbls>
            <c:dLbl>
              <c:idx val="2"/>
              <c:layout>
                <c:manualLayout>
                  <c:x val="0.10674983481367578"/>
                  <c:y val="-4.8359322082492627E-2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prstClr val="black"/>
                </a:solidFill>
              </a:ln>
            </c:spPr>
            <c:showVal val="1"/>
          </c:dLbls>
          <c:cat>
            <c:strRef>
              <c:f>Лист1!$A$2:$A$4</c:f>
              <c:strCache>
                <c:ptCount val="3"/>
                <c:pt idx="0">
                  <c:v>Напоиск антител (ИФА)</c:v>
                </c:pt>
                <c:pt idx="1">
                  <c:v>На поиск антител (ИФА) </c:v>
                </c:pt>
                <c:pt idx="2">
                  <c:v>На поиск антигена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2">
                  <c:v>162</c:v>
                </c:pt>
              </c:numCache>
            </c:numRef>
          </c:val>
        </c:ser>
        <c:shape val="cylinder"/>
        <c:axId val="92226304"/>
        <c:axId val="92227840"/>
        <c:axId val="0"/>
      </c:bar3DChart>
      <c:catAx>
        <c:axId val="92226304"/>
        <c:scaling>
          <c:orientation val="minMax"/>
        </c:scaling>
        <c:axPos val="b"/>
        <c:tickLblPos val="nextTo"/>
        <c:spPr>
          <a:solidFill>
            <a:schemeClr val="accent3"/>
          </a:solidFill>
        </c:spPr>
        <c:crossAx val="92227840"/>
        <c:crosses val="autoZero"/>
        <c:auto val="1"/>
        <c:lblAlgn val="ctr"/>
        <c:lblOffset val="100"/>
      </c:catAx>
      <c:valAx>
        <c:axId val="92227840"/>
        <c:scaling>
          <c:orientation val="minMax"/>
        </c:scaling>
        <c:axPos val="l"/>
        <c:majorGridlines>
          <c:spPr>
            <a:ln>
              <a:solidFill>
                <a:srgbClr val="F07F09">
                  <a:shade val="50000"/>
                </a:srgbClr>
              </a:solidFill>
            </a:ln>
          </c:spPr>
        </c:majorGridlines>
        <c:numFmt formatCode="General" sourceLinked="1"/>
        <c:tickLblPos val="nextTo"/>
        <c:spPr>
          <a:solidFill>
            <a:schemeClr val="accent3"/>
          </a:solidFill>
        </c:spPr>
        <c:crossAx val="92226304"/>
        <c:crosses val="autoZero"/>
        <c:crossBetween val="between"/>
      </c:valAx>
      <c:spPr>
        <a:ln w="38100">
          <a:solidFill>
            <a:schemeClr val="accent3"/>
          </a:solidFill>
        </a:ln>
      </c:spPr>
    </c:plotArea>
    <c:legend>
      <c:legendPos val="b"/>
      <c:legendEntry>
        <c:idx val="0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"/>
          <c:y val="0.8558957158882029"/>
          <c:w val="1"/>
          <c:h val="0.12992284011453925"/>
        </c:manualLayout>
      </c:layout>
      <c:overlay val="1"/>
      <c:spPr>
        <a:solidFill>
          <a:schemeClr val="bg1"/>
        </a:solidFill>
      </c:spPr>
    </c:legend>
    <c:plotVisOnly val="1"/>
  </c:chart>
  <c:spPr>
    <a:solidFill>
      <a:srgbClr val="FF0000"/>
    </a:solidFill>
    <a:ln w="38100" cmpd="sng">
      <a:solidFill>
        <a:schemeClr val="accent3"/>
      </a:solidFill>
    </a:ln>
    <a:effectLst>
      <a:outerShdw blurRad="368300" dist="50800" dir="5400000" algn="ctr" rotWithShape="0">
        <a:srgbClr val="413501"/>
      </a:outerShdw>
    </a:effectLst>
  </c:spPr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chemeClr val="bg1"/>
        </a:solidFill>
      </c:spPr>
    </c:floor>
    <c:sideWall>
      <c:spPr>
        <a:solidFill>
          <a:schemeClr val="accent1">
            <a:lumMod val="20000"/>
            <a:lumOff val="80000"/>
          </a:schemeClr>
        </a:solidFill>
      </c:spPr>
    </c:sideWall>
    <c:backWall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5277603170798032"/>
          <c:y val="5.2499537088472013E-2"/>
          <c:w val="0.78579658303073541"/>
          <c:h val="0.5580263458381165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Люди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chemeClr val="bg1"/>
              </a:solidFill>
            </a:ln>
            <a:effectLst>
              <a:outerShdw dist="50800" dir="5400000" algn="ctr" rotWithShape="0">
                <a:srgbClr val="000000"/>
              </a:outerShdw>
            </a:effectLst>
          </c:spPr>
          <c:dLbls>
            <c:dLbl>
              <c:idx val="0"/>
              <c:layout>
                <c:manualLayout>
                  <c:x val="1.5625694367292525E-2"/>
                  <c:y val="-9.6556136619740662E-2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Люди положит.</c:v>
                </c:pt>
              </c:strCache>
            </c:strRef>
          </c:tx>
          <c:spPr>
            <a:solidFill>
              <a:srgbClr val="FF0000"/>
            </a:solidFill>
            <a:ln>
              <a:solidFill>
                <a:prstClr val="white"/>
              </a:solidFill>
            </a:ln>
            <a:effectLst>
              <a:outerShdw dist="50800" dir="5400000" algn="ctr" rotWithShape="0">
                <a:srgbClr val="000000"/>
              </a:outerShdw>
            </a:effectLst>
          </c:spPr>
          <c:dLbls>
            <c:dLbl>
              <c:idx val="1"/>
              <c:layout>
                <c:manualLayout>
                  <c:x val="8.1996676295226726E-3"/>
                  <c:y val="-9.0866689415461749E-2"/>
                </c:manualLayout>
              </c:layout>
              <c:spPr>
                <a:solidFill>
                  <a:schemeClr val="bg1"/>
                </a:solidFill>
                <a:ln w="19050">
                  <a:solidFill>
                    <a:schemeClr val="bg2"/>
                  </a:solidFill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Val val="1"/>
            </c:dLbl>
            <c:spPr>
              <a:ln w="19050">
                <a:solidFill>
                  <a:schemeClr val="bg2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Комары</c:v>
                </c:pt>
              </c:strCache>
            </c:strRef>
          </c:tx>
          <c:spPr>
            <a:solidFill>
              <a:srgbClr val="00FFCC"/>
            </a:solidFill>
            <a:ln>
              <a:solidFill>
                <a:prstClr val="white"/>
              </a:solidFill>
            </a:ln>
            <a:effectLst>
              <a:outerShdw blurRad="50800" dist="50800" dir="5400000" sx="10000" sy="10000" algn="ctr" rotWithShape="0">
                <a:srgbClr val="000000"/>
              </a:outerShdw>
            </a:effectLst>
          </c:spPr>
          <c:dLbls>
            <c:dLbl>
              <c:idx val="2"/>
              <c:layout>
                <c:manualLayout>
                  <c:x val="8.2769738547569527E-3"/>
                  <c:y val="-8.8672290380434268E-2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2">
                  <c:v>63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Комары положит.</c:v>
                </c:pt>
              </c:strCache>
            </c:strRef>
          </c:tx>
          <c:dLbls>
            <c:dLbl>
              <c:idx val="3"/>
              <c:layout>
                <c:manualLayout>
                  <c:x val="7.3487205125356524E-3"/>
                  <c:y val="-7.55868395575095E-2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Лист1!$E$2:$E$7</c:f>
              <c:numCache>
                <c:formatCode>General</c:formatCode>
                <c:ptCount val="6"/>
                <c:pt idx="3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Клещи</c:v>
                </c:pt>
              </c:strCache>
            </c:strRef>
          </c:tx>
          <c:spPr>
            <a:solidFill>
              <a:srgbClr val="BF1AE0"/>
            </a:solidFill>
            <a:effectLst>
              <a:outerShdw blurRad="76200" dist="50800" dir="5400000" algn="ctr" rotWithShape="0">
                <a:srgbClr val="413501"/>
              </a:outerShdw>
            </a:effectLst>
          </c:spPr>
          <c:dLbls>
            <c:dLbl>
              <c:idx val="4"/>
              <c:layout>
                <c:manualLayout>
                  <c:x val="-6.7608228715327928E-2"/>
                  <c:y val="-0.16125192438935337"/>
                </c:manualLayout>
              </c:layout>
              <c:spPr>
                <a:solidFill>
                  <a:schemeClr val="bg1"/>
                </a:solidFill>
                <a:ln w="19050">
                  <a:solidFill>
                    <a:prstClr val="black"/>
                  </a:solidFill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Val val="1"/>
            </c:dLbl>
            <c:spPr>
              <a:ln w="19050"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Лист1!$F$2:$F$7</c:f>
              <c:numCache>
                <c:formatCode>General</c:formatCode>
                <c:ptCount val="6"/>
                <c:pt idx="4">
                  <c:v>1175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Клещи положит.</c:v>
                </c:pt>
              </c:strCache>
            </c:strRef>
          </c:tx>
          <c:spPr>
            <a:solidFill>
              <a:srgbClr val="FFFF00"/>
            </a:solidFill>
            <a:ln>
              <a:solidFill>
                <a:prstClr val="black"/>
              </a:solidFill>
            </a:ln>
            <a:effectLst>
              <a:outerShdw blurRad="50800" dist="50800" dir="5400000" algn="ctr" rotWithShape="0">
                <a:schemeClr val="bg2"/>
              </a:outerShdw>
            </a:effectLst>
          </c:spPr>
          <c:dLbls>
            <c:dLbl>
              <c:idx val="5"/>
              <c:layout>
                <c:manualLayout>
                  <c:x val="8.8184646150428238E-3"/>
                  <c:y val="-8.8184646150428134E-2"/>
                </c:manualLayout>
              </c:layout>
              <c:spPr>
                <a:solidFill>
                  <a:schemeClr val="bg1"/>
                </a:solidFill>
                <a:ln w="19050">
                  <a:solidFill>
                    <a:prstClr val="black"/>
                  </a:solidFill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Val val="1"/>
            </c:dLbl>
            <c:spPr>
              <a:ln w="19050"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Лист1!$A$2:$A$7</c:f>
              <c:numCache>
                <c:formatCode>General</c:formatCode>
                <c:ptCount val="6"/>
              </c:numCache>
            </c:numRef>
          </c:cat>
          <c:val>
            <c:numRef>
              <c:f>Лист1!$G$2:$G$7</c:f>
              <c:numCache>
                <c:formatCode>General</c:formatCode>
                <c:ptCount val="6"/>
                <c:pt idx="5">
                  <c:v>1</c:v>
                </c:pt>
              </c:numCache>
            </c:numRef>
          </c:val>
        </c:ser>
        <c:shape val="cylinder"/>
        <c:axId val="92703744"/>
        <c:axId val="92717824"/>
        <c:axId val="0"/>
      </c:bar3DChart>
      <c:catAx>
        <c:axId val="92703744"/>
        <c:scaling>
          <c:orientation val="minMax"/>
        </c:scaling>
        <c:axPos val="b"/>
        <c:numFmt formatCode="General" sourceLinked="1"/>
        <c:tickLblPos val="nextTo"/>
        <c:spPr>
          <a:solidFill>
            <a:srgbClr val="FFFF00"/>
          </a:solidFill>
        </c:spPr>
        <c:crossAx val="92717824"/>
        <c:crosses val="autoZero"/>
        <c:auto val="1"/>
        <c:lblAlgn val="ctr"/>
        <c:lblOffset val="100"/>
      </c:catAx>
      <c:valAx>
        <c:axId val="92717824"/>
        <c:scaling>
          <c:orientation val="minMax"/>
        </c:scaling>
        <c:axPos val="l"/>
        <c:majorGridlines>
          <c:spPr>
            <a:ln>
              <a:solidFill>
                <a:srgbClr val="F07F09">
                  <a:shade val="50000"/>
                </a:srgbClr>
              </a:solidFill>
            </a:ln>
          </c:spPr>
        </c:majorGridlines>
        <c:numFmt formatCode="General" sourceLinked="1"/>
        <c:tickLblPos val="nextTo"/>
        <c:spPr>
          <a:solidFill>
            <a:schemeClr val="accent3"/>
          </a:solidFill>
        </c:spPr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92703744"/>
        <c:crosses val="autoZero"/>
        <c:crossBetween val="between"/>
      </c:valAx>
      <c:spPr>
        <a:ln w="38100">
          <a:solidFill>
            <a:schemeClr val="accent3"/>
          </a:solidFill>
        </a:ln>
      </c:spPr>
    </c:plotArea>
    <c:legend>
      <c:legendPos val="b"/>
      <c:layout>
        <c:manualLayout>
          <c:xMode val="edge"/>
          <c:yMode val="edge"/>
          <c:x val="0.12473984372106812"/>
          <c:y val="0.68708516514038109"/>
          <c:w val="0.7374993056327076"/>
          <c:h val="0.25659807640420906"/>
        </c:manualLayout>
      </c:layout>
      <c:overlay val="1"/>
      <c:spPr>
        <a:solidFill>
          <a:schemeClr val="bg1"/>
        </a:solidFill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rgbClr val="FF0000"/>
    </a:solidFill>
    <a:ln w="38100" cmpd="sng">
      <a:solidFill>
        <a:schemeClr val="accent3"/>
      </a:solidFill>
    </a:ln>
    <a:effectLst>
      <a:outerShdw blurRad="368300" dist="50800" dir="5400000" algn="ctr" rotWithShape="0">
        <a:srgbClr val="413501"/>
      </a:outerShdw>
    </a:effectLst>
  </c:spPr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chemeClr val="bg1"/>
        </a:solidFill>
      </c:spPr>
    </c:floor>
    <c:sideWall>
      <c:spPr>
        <a:solidFill>
          <a:schemeClr val="accent1">
            <a:lumMod val="20000"/>
            <a:lumOff val="80000"/>
          </a:schemeClr>
        </a:solidFill>
      </c:spPr>
    </c:sideWall>
    <c:backWall>
      <c:spPr>
        <a:solidFill>
          <a:schemeClr val="accent3"/>
        </a:solidFill>
      </c:spPr>
    </c:backWall>
    <c:plotArea>
      <c:layout>
        <c:manualLayout>
          <c:layoutTarget val="inner"/>
          <c:xMode val="edge"/>
          <c:yMode val="edge"/>
          <c:x val="0.15277603170798032"/>
          <c:y val="5.2499537088472013E-2"/>
          <c:w val="0.78579658303073541"/>
          <c:h val="0.5580263458381165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Люди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bg1"/>
              </a:solidFill>
            </a:ln>
            <a:effectLst>
              <a:outerShdw dist="50800" dir="5400000" algn="ctr" rotWithShape="0">
                <a:srgbClr val="000000"/>
              </a:outerShdw>
            </a:effectLst>
          </c:spPr>
          <c:dLbls>
            <c:dLbl>
              <c:idx val="0"/>
              <c:layout>
                <c:manualLayout>
                  <c:x val="1.5470990552706614E-2"/>
                  <c:y val="-0.11094197418924755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Метод ПЦР (на наличие ДНК)</c:v>
                </c:pt>
                <c:pt idx="1">
                  <c:v>Метод ПЦР (на наличие ДНК)</c:v>
                </c:pt>
                <c:pt idx="2">
                  <c:v>Метод ПЦР (на наличие ДНК)</c:v>
                </c:pt>
                <c:pt idx="3">
                  <c:v>Метод ПЦР (на наличие ДНК)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Люди положит.</c:v>
                </c:pt>
              </c:strCache>
            </c:strRef>
          </c:tx>
          <c:spPr>
            <a:solidFill>
              <a:schemeClr val="bg2"/>
            </a:solidFill>
            <a:ln>
              <a:solidFill>
                <a:prstClr val="white"/>
              </a:solidFill>
            </a:ln>
            <a:effectLst>
              <a:outerShdw dist="50800" dir="5400000" algn="ctr" rotWithShape="0">
                <a:srgbClr val="000000"/>
              </a:outerShdw>
            </a:effectLst>
          </c:spPr>
          <c:dLbls>
            <c:dLbl>
              <c:idx val="1"/>
              <c:layout>
                <c:manualLayout>
                  <c:x val="1.7018089607977283E-2"/>
                  <c:y val="-9.9563310169838132E-2"/>
                </c:manualLayout>
              </c:layout>
              <c:spPr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Val val="1"/>
            </c:dLbl>
            <c:spPr>
              <a:ln w="19050"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Метод ПЦР (на наличие ДНК)</c:v>
                </c:pt>
                <c:pt idx="1">
                  <c:v>Метод ПЦР (на наличие ДНК)</c:v>
                </c:pt>
                <c:pt idx="2">
                  <c:v>Метод ПЦР (на наличие ДНК)</c:v>
                </c:pt>
                <c:pt idx="3">
                  <c:v>Метод ПЦР (на наличие ДНК)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Клещи</c:v>
                </c:pt>
              </c:strCache>
            </c:strRef>
          </c:tx>
          <c:spPr>
            <a:solidFill>
              <a:srgbClr val="00B050"/>
            </a:solidFill>
            <a:ln>
              <a:solidFill>
                <a:prstClr val="white"/>
              </a:solidFill>
            </a:ln>
            <a:effectLst>
              <a:outerShdw blurRad="50800" dist="50800" dir="5400000" sx="10000" sy="10000" algn="ctr" rotWithShape="0">
                <a:srgbClr val="000000"/>
              </a:outerShdw>
            </a:effectLst>
          </c:spPr>
          <c:dLbls>
            <c:dLbl>
              <c:idx val="2"/>
              <c:layout>
                <c:manualLayout>
                  <c:x val="-7.8902051818804025E-2"/>
                  <c:y val="-0.17352462629600288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Метод ПЦР (на наличие ДНК)</c:v>
                </c:pt>
                <c:pt idx="1">
                  <c:v>Метод ПЦР (на наличие ДНК)</c:v>
                </c:pt>
                <c:pt idx="2">
                  <c:v>Метод ПЦР (на наличие ДНК)</c:v>
                </c:pt>
                <c:pt idx="3">
                  <c:v>Метод ПЦР (на наличие ДНК)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2">
                  <c:v>1182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Клещи положит.</c:v>
                </c:pt>
              </c:strCache>
            </c:strRef>
          </c:tx>
          <c:spPr>
            <a:solidFill>
              <a:srgbClr val="BF1AE0"/>
            </a:solidFill>
            <a:ln w="15875">
              <a:solidFill>
                <a:schemeClr val="bg1"/>
              </a:solidFill>
            </a:ln>
          </c:spPr>
          <c:dPt>
            <c:idx val="3"/>
            <c:spPr>
              <a:solidFill>
                <a:srgbClr val="BF1AE0"/>
              </a:solidFill>
              <a:ln w="15875">
                <a:solidFill>
                  <a:schemeClr val="bg1"/>
                </a:solidFill>
              </a:ln>
              <a:effectLst>
                <a:outerShdw blurRad="101600" dist="50800" dir="5400000" sx="59000" sy="59000" algn="ctr" rotWithShape="0">
                  <a:srgbClr val="000000">
                    <a:alpha val="65000"/>
                  </a:srgbClr>
                </a:outerShdw>
              </a:effectLst>
            </c:spPr>
          </c:dPt>
          <c:dLbls>
            <c:dLbl>
              <c:idx val="3"/>
              <c:layout>
                <c:manualLayout>
                  <c:x val="1.0829693386894634E-2"/>
                  <c:y val="-0.11947597220380557"/>
                </c:manualLayout>
              </c:layout>
              <c:spPr>
                <a:solidFill>
                  <a:schemeClr val="bg1"/>
                </a:solidFill>
                <a:ln w="19050">
                  <a:solidFill>
                    <a:srgbClr val="4D4D4D"/>
                  </a:solidFill>
                </a:ln>
              </c:spPr>
              <c:txPr>
                <a:bodyPr/>
                <a:lstStyle/>
                <a:p>
                  <a:pPr>
                    <a:defRPr>
                      <a:solidFill>
                        <a:schemeClr val="bg2"/>
                      </a:solidFill>
                    </a:defRPr>
                  </a:pPr>
                  <a:endParaRPr lang="ru-RU"/>
                </a:p>
              </c:txPr>
              <c:showVal val="1"/>
            </c:dLbl>
            <c:spPr>
              <a:ln w="19050">
                <a:solidFill>
                  <a:srgbClr val="4D4D4D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Метод ПЦР (на наличие ДНК)</c:v>
                </c:pt>
                <c:pt idx="1">
                  <c:v>Метод ПЦР (на наличие ДНК)</c:v>
                </c:pt>
                <c:pt idx="2">
                  <c:v>Метод ПЦР (на наличие ДНК)</c:v>
                </c:pt>
                <c:pt idx="3">
                  <c:v>Метод ПЦР (на наличие ДНК)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3">
                  <c:v>148</c:v>
                </c:pt>
              </c:numCache>
            </c:numRef>
          </c:val>
        </c:ser>
        <c:shape val="cylinder"/>
        <c:axId val="92743552"/>
        <c:axId val="92745088"/>
        <c:axId val="0"/>
      </c:bar3DChart>
      <c:catAx>
        <c:axId val="92743552"/>
        <c:scaling>
          <c:orientation val="minMax"/>
        </c:scaling>
        <c:axPos val="b"/>
        <c:tickLblPos val="nextTo"/>
        <c:spPr>
          <a:solidFill>
            <a:schemeClr val="bg1"/>
          </a:solidFill>
        </c:spPr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92745088"/>
        <c:crosses val="autoZero"/>
        <c:auto val="1"/>
        <c:lblAlgn val="ctr"/>
        <c:lblOffset val="100"/>
      </c:catAx>
      <c:valAx>
        <c:axId val="92745088"/>
        <c:scaling>
          <c:orientation val="minMax"/>
        </c:scaling>
        <c:axPos val="l"/>
        <c:majorGridlines>
          <c:spPr>
            <a:ln>
              <a:solidFill>
                <a:srgbClr val="F07F09">
                  <a:shade val="50000"/>
                </a:srgbClr>
              </a:solidFill>
            </a:ln>
          </c:spPr>
        </c:majorGridlines>
        <c:numFmt formatCode="General" sourceLinked="1"/>
        <c:tickLblPos val="nextTo"/>
        <c:spPr>
          <a:solidFill>
            <a:schemeClr val="accent3"/>
          </a:solidFill>
        </c:spPr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92743552"/>
        <c:crosses val="autoZero"/>
        <c:crossBetween val="between"/>
      </c:valAx>
      <c:spPr>
        <a:ln w="38100">
          <a:solidFill>
            <a:schemeClr val="accent3"/>
          </a:solidFill>
        </a:ln>
      </c:spPr>
    </c:plotArea>
    <c:legend>
      <c:legendPos val="b"/>
      <c:layout>
        <c:manualLayout>
          <c:xMode val="edge"/>
          <c:yMode val="edge"/>
          <c:x val="0.12222082536638271"/>
          <c:y val="0.90141037196583673"/>
          <c:w val="0.82269769733187936"/>
          <c:h val="7.4448269188728128E-2"/>
        </c:manualLayout>
      </c:layout>
      <c:overlay val="1"/>
      <c:spPr>
        <a:solidFill>
          <a:schemeClr val="accent3"/>
        </a:solidFill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rgbClr val="FF0000"/>
    </a:solidFill>
    <a:ln w="38100" cmpd="sng">
      <a:solidFill>
        <a:schemeClr val="accent3"/>
      </a:solidFill>
    </a:ln>
    <a:effectLst>
      <a:outerShdw blurRad="368300" dist="50800" dir="5400000" algn="ctr" rotWithShape="0">
        <a:srgbClr val="413501"/>
      </a:outerShdw>
    </a:effectLst>
  </c:spPr>
  <c:txPr>
    <a:bodyPr/>
    <a:lstStyle/>
    <a:p>
      <a:pPr>
        <a:defRPr sz="1800"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0860884035584983E-2"/>
          <c:y val="5.7264643816922124E-2"/>
          <c:w val="0.60349596759260915"/>
          <c:h val="0.891833450568037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</c:spPr>
          <c:explosion val="17"/>
          <c:dPt>
            <c:idx val="0"/>
            <c:explosion val="37"/>
            <c:spPr>
              <a:solidFill>
                <a:srgbClr val="1147F3"/>
              </a:solidFill>
              <a:ln>
                <a:noFill/>
              </a:ln>
            </c:spPr>
          </c:dPt>
          <c:dPt>
            <c:idx val="1"/>
            <c:explosion val="36"/>
            <c:spPr>
              <a:solidFill>
                <a:srgbClr val="FF0000"/>
              </a:solidFill>
              <a:ln>
                <a:noFill/>
              </a:ln>
            </c:spPr>
          </c:dPt>
          <c:dPt>
            <c:idx val="2"/>
            <c:explosion val="36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</c:spPr>
          </c:dPt>
          <c:dPt>
            <c:idx val="3"/>
            <c:explosion val="28"/>
            <c:spPr>
              <a:solidFill>
                <a:srgbClr val="00C459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-2.1020746372096222E-2"/>
                  <c:y val="-2.4338475628207672E-2"/>
                </c:manualLayout>
              </c:layout>
              <c:showVal val="1"/>
            </c:dLbl>
            <c:dLbl>
              <c:idx val="1"/>
              <c:layout>
                <c:manualLayout>
                  <c:x val="2.0741941371593652E-2"/>
                  <c:y val="-2.5306663941210304E-2"/>
                </c:manualLayout>
              </c:layout>
              <c:showVal val="1"/>
            </c:dLbl>
            <c:dLbl>
              <c:idx val="2"/>
              <c:layout>
                <c:manualLayout>
                  <c:x val="4.4347519587770674E-2"/>
                  <c:y val="2.2786869312363411E-2"/>
                </c:manualLayout>
              </c:layout>
              <c:showVal val="1"/>
            </c:dLbl>
            <c:dLbl>
              <c:idx val="3"/>
              <c:layout>
                <c:manualLayout>
                  <c:x val="-3.2394813274715682E-2"/>
                  <c:y val="-8.6270212966358655E-3"/>
                </c:manualLayout>
              </c:layout>
              <c:showVal val="1"/>
            </c:dLbl>
            <c:spPr>
              <a:noFill/>
              <a:ln w="19050"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Люди (метод ИФА и ПЦР)</c:v>
                </c:pt>
                <c:pt idx="1">
                  <c:v>Положит. пробы людей</c:v>
                </c:pt>
                <c:pt idx="2">
                  <c:v>Клещи (метод ПЦР)</c:v>
                </c:pt>
                <c:pt idx="3">
                  <c:v>Положит. пробы клещей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74</c:v>
                </c:pt>
                <c:pt idx="1">
                  <c:v>8</c:v>
                </c:pt>
                <c:pt idx="2">
                  <c:v>1059</c:v>
                </c:pt>
                <c:pt idx="3">
                  <c:v>14</c:v>
                </c:pt>
              </c:numCache>
            </c:numRef>
          </c:val>
        </c:ser>
      </c:pie3DChart>
      <c:spPr>
        <a:solidFill>
          <a:schemeClr val="bg1"/>
        </a:solidFill>
        <a:ln w="50800">
          <a:solidFill>
            <a:schemeClr val="bg2"/>
          </a:solidFill>
        </a:ln>
        <a:scene3d>
          <a:camera prst="orthographicFront"/>
          <a:lightRig rig="threePt" dir="t"/>
        </a:scene3d>
        <a:sp3d>
          <a:bevelT w="114300" prst="artDeco"/>
        </a:sp3d>
      </c:spPr>
    </c:plotArea>
    <c:legend>
      <c:legendPos val="r"/>
      <c:layout>
        <c:manualLayout>
          <c:xMode val="edge"/>
          <c:yMode val="edge"/>
          <c:x val="0.6634236628029001"/>
          <c:y val="5.2620345932556975E-2"/>
          <c:w val="0.31110077275365056"/>
          <c:h val="0.88521520083205885"/>
        </c:manualLayout>
      </c:layout>
      <c:spPr>
        <a:ln w="50800">
          <a:solidFill>
            <a:schemeClr val="bg2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chemeClr val="bg1"/>
    </a:solidFill>
    <a:ln w="76200">
      <a:solidFill>
        <a:schemeClr val="bg2"/>
      </a:solidFill>
    </a:ln>
  </c:spPr>
  <c:txPr>
    <a:bodyPr/>
    <a:lstStyle/>
    <a:p>
      <a:pPr>
        <a:defRPr sz="1800">
          <a:solidFill>
            <a:schemeClr val="bg2"/>
          </a:solidFill>
        </a:defRPr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6333383592299628E-2"/>
          <c:y val="3.0794638338244598E-2"/>
          <c:w val="0.59026427619153432"/>
          <c:h val="0.8559977021953476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 Положит. люди</c:v>
                </c:pt>
              </c:strCache>
            </c:strRef>
          </c:tx>
          <c:spPr>
            <a:solidFill>
              <a:schemeClr val="tx1"/>
            </a:solidFill>
          </c:spPr>
          <c:dLbls>
            <c:dLbl>
              <c:idx val="0"/>
              <c:layout>
                <c:manualLayout>
                  <c:x val="9.4483549446886857E-3"/>
                  <c:y val="-5.5990251524081743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/>
                      <a:t>0</a:t>
                    </a:r>
                    <a:endParaRPr lang="en-US"/>
                  </a:p>
                </c:rich>
              </c:tx>
              <c:spPr>
                <a:noFill/>
                <a:ln w="19050">
                  <a:solidFill>
                    <a:srgbClr val="413501"/>
                  </a:solidFill>
                </a:ln>
                <a:effectLst>
                  <a:outerShdw blurRad="800100" dist="50800" algn="ctr" rotWithShape="0">
                    <a:srgbClr val="000000"/>
                  </a:outerShdw>
                </a:effectLst>
              </c:spPr>
              <c:showVal val="1"/>
            </c:dLbl>
            <c:spPr>
              <a:noFill/>
              <a:ln w="19050">
                <a:solidFill>
                  <a:srgbClr val="413501"/>
                </a:solidFill>
              </a:ln>
              <a:effectLst>
                <a:outerShdw blurRad="800100" dist="50800" algn="ctr" rotWithShape="0">
                  <a:srgbClr val="000000"/>
                </a:outerShdw>
              </a:effectLst>
            </c:sp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Пробы люди</c:v>
                </c:pt>
              </c:strCache>
            </c:strRef>
          </c:tx>
          <c:spPr>
            <a:solidFill>
              <a:srgbClr val="0000FF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1.1023080768803593E-2"/>
                  <c:y val="5.5990251524081743E-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20</a:t>
                    </a:r>
                    <a:endParaRPr lang="en-US" dirty="0"/>
                  </a:p>
                </c:rich>
              </c:tx>
              <c:spPr>
                <a:noFill/>
                <a:ln w="19050">
                  <a:solidFill>
                    <a:srgbClr val="413501"/>
                  </a:solidFill>
                </a:ln>
                <a:effectLst>
                  <a:outerShdw blurRad="698500" dist="50800" algn="ctr" rotWithShape="0">
                    <a:srgbClr val="0000FF"/>
                  </a:outerShdw>
                </a:effectLst>
              </c:spPr>
              <c:showVal val="1"/>
            </c:dLbl>
            <c:spPr>
              <a:noFill/>
              <a:ln w="19050">
                <a:solidFill>
                  <a:srgbClr val="413501"/>
                </a:solidFill>
              </a:ln>
              <a:effectLst>
                <a:outerShdw blurRad="698500" dist="50800" algn="ctr" rotWithShape="0">
                  <a:srgbClr val="0000FF"/>
                </a:outerShdw>
              </a:effectLst>
            </c:sp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Положит. клещи 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>
                <c:manualLayout>
                  <c:x val="1.4172532417033029E-2"/>
                  <c:y val="2.7995125762040824E-3"/>
                </c:manualLayout>
              </c:layout>
              <c:tx>
                <c:rich>
                  <a:bodyPr/>
                  <a:lstStyle/>
                  <a:p>
                    <a:r>
                      <a:rPr lang="ru-RU">
                        <a:solidFill>
                          <a:schemeClr val="bg2"/>
                        </a:solidFill>
                      </a:rPr>
                      <a:t>1</a:t>
                    </a:r>
                    <a:endParaRPr lang="en-US"/>
                  </a:p>
                </c:rich>
              </c:tx>
              <c:showVal val="1"/>
            </c:dLbl>
            <c:spPr>
              <a:noFill/>
              <a:ln w="19050">
                <a:solidFill>
                  <a:srgbClr val="413501"/>
                </a:solidFill>
              </a:ln>
              <a:effectLst>
                <a:outerShdw blurRad="825500" dist="50800" algn="ctr" rotWithShape="0">
                  <a:srgbClr val="FF0000"/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Положит. клещи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6.29890329645916E-3"/>
                  <c:y val="0"/>
                </c:manualLayout>
              </c:layout>
              <c:showVal val="1"/>
            </c:dLbl>
            <c:spPr>
              <a:noFill/>
              <a:ln w="19050">
                <a:solidFill>
                  <a:srgbClr val="413501"/>
                </a:solidFill>
              </a:ln>
              <a:effectLst>
                <a:outerShdw blurRad="698500" dist="50800" algn="ctr" rotWithShape="0">
                  <a:srgbClr val="00B050"/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Пробы клещи</c:v>
                </c:pt>
              </c:strCache>
            </c:strRef>
          </c:tx>
          <c:spPr>
            <a:solidFill>
              <a:srgbClr val="2EF3F8"/>
            </a:solidFill>
            <a:effectLst>
              <a:outerShdw dist="38100" dir="2700000" algn="tl" rotWithShape="0">
                <a:srgbClr val="2EF3F8"/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1.1023080768803517E-2"/>
                  <c:y val="8.967930116992676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2"/>
                        </a:solidFill>
                      </a:rPr>
                      <a:t>9</a:t>
                    </a:r>
                    <a:r>
                      <a:rPr lang="ru-RU" dirty="0" smtClean="0"/>
                      <a:t>8</a:t>
                    </a:r>
                    <a:r>
                      <a:rPr lang="en-US" dirty="0" smtClean="0"/>
                      <a:t>5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19050">
                <a:solidFill>
                  <a:schemeClr val="bg2"/>
                </a:solidFill>
              </a:ln>
              <a:effectLst>
                <a:outerShdw blurRad="482600" dist="38100" sx="153000" sy="153000" algn="l" rotWithShape="0">
                  <a:srgbClr val="2EF3F8"/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985</c:v>
                </c:pt>
              </c:numCache>
            </c:numRef>
          </c:val>
        </c:ser>
        <c:axId val="92947584"/>
        <c:axId val="92949120"/>
      </c:barChart>
      <c:catAx>
        <c:axId val="92947584"/>
        <c:scaling>
          <c:orientation val="minMax"/>
        </c:scaling>
        <c:delete val="1"/>
        <c:axPos val="l"/>
        <c:tickLblPos val="none"/>
        <c:crossAx val="92949120"/>
        <c:crosses val="autoZero"/>
        <c:auto val="1"/>
        <c:lblAlgn val="ctr"/>
        <c:lblOffset val="100"/>
      </c:catAx>
      <c:valAx>
        <c:axId val="92949120"/>
        <c:scaling>
          <c:orientation val="minMax"/>
        </c:scaling>
        <c:axPos val="b"/>
        <c:majorGridlines>
          <c:spPr>
            <a:ln>
              <a:solidFill>
                <a:prstClr val="black"/>
              </a:solidFill>
            </a:ln>
          </c:spPr>
        </c:majorGridlines>
        <c:numFmt formatCode="General" sourceLinked="1"/>
        <c:tickLblPos val="nextTo"/>
        <c:spPr>
          <a:noFill/>
          <a:ln>
            <a:solidFill>
              <a:schemeClr val="tx1"/>
            </a:solidFill>
          </a:ln>
        </c:spPr>
        <c:txPr>
          <a:bodyPr/>
          <a:lstStyle/>
          <a:p>
            <a:pPr>
              <a:defRPr b="1">
                <a:solidFill>
                  <a:schemeClr val="bg2"/>
                </a:solidFill>
              </a:defRPr>
            </a:pPr>
            <a:endParaRPr lang="ru-RU"/>
          </a:p>
        </c:txPr>
        <c:crossAx val="92947584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prst="convex"/>
        </a:sp3d>
      </c:spPr>
    </c:plotArea>
    <c:legend>
      <c:legendPos val="r"/>
      <c:legendEntry>
        <c:idx val="4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66906913616741015"/>
          <c:y val="6.7580532483208083E-2"/>
          <c:w val="0.29686334454901836"/>
          <c:h val="0.79599677248667633"/>
        </c:manualLayout>
      </c:layout>
      <c:spPr>
        <a:noFill/>
        <a:ln w="31750">
          <a:solidFill>
            <a:schemeClr val="bg2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chemeClr val="bg1"/>
    </a:solidFill>
    <a:ln w="44450">
      <a:solidFill>
        <a:prstClr val="black"/>
      </a:solidFill>
    </a:ln>
  </c:spPr>
  <c:txPr>
    <a:bodyPr/>
    <a:lstStyle/>
    <a:p>
      <a:pPr>
        <a:defRPr sz="1800">
          <a:solidFill>
            <a:schemeClr val="bg2"/>
          </a:solidFill>
        </a:defRPr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chemeClr val="bg2"/>
                </a:solidFill>
              </a:defRPr>
            </a:pPr>
            <a:r>
              <a:rPr lang="ru-RU" sz="20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Диаграмма  </a:t>
            </a:r>
            <a:r>
              <a:rPr lang="ru-RU" sz="20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16  </a:t>
            </a:r>
            <a:endParaRPr lang="ru-RU" sz="20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>
                <a:solidFill>
                  <a:schemeClr val="bg2"/>
                </a:solidFill>
              </a:defRPr>
            </a:pPr>
            <a:r>
              <a:rPr lang="ru-RU" sz="20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Лабораторные исследования на сибирскую язву в </a:t>
            </a:r>
            <a:r>
              <a:rPr lang="ru-RU" sz="200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2018 </a:t>
            </a:r>
            <a:r>
              <a:rPr lang="ru-RU" sz="2000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году</a:t>
            </a:r>
          </a:p>
        </c:rich>
      </c:tx>
      <c:layout>
        <c:manualLayout>
          <c:xMode val="edge"/>
          <c:yMode val="edge"/>
          <c:x val="0.20466798331931374"/>
          <c:y val="2.5814647137972397E-2"/>
        </c:manualLayout>
      </c:layout>
      <c:spPr>
        <a:solidFill>
          <a:schemeClr val="accent3"/>
        </a:solidFill>
        <a:ln w="19050">
          <a:solidFill>
            <a:schemeClr val="tx1"/>
          </a:solidFill>
        </a:ln>
        <a:scene3d>
          <a:camera prst="orthographicFront"/>
          <a:lightRig rig="threePt" dir="t"/>
        </a:scene3d>
        <a:sp3d>
          <a:bevelT w="114300" prst="artDeco"/>
        </a:sp3d>
      </c:spPr>
    </c:title>
    <c:view3D>
      <c:rotX val="30"/>
      <c:rotY val="80"/>
      <c:perspective val="30"/>
    </c:view3D>
    <c:plotArea>
      <c:layout>
        <c:manualLayout>
          <c:layoutTarget val="inner"/>
          <c:xMode val="edge"/>
          <c:yMode val="edge"/>
          <c:x val="4.409232307521424E-2"/>
          <c:y val="0.23591283067313626"/>
          <c:w val="0.62130596600378685"/>
          <c:h val="0.751839361153604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Диаграмма Лабораторные исследования на сибирскую язву в2016 году</c:v>
                </c:pt>
              </c:strCache>
            </c:strRef>
          </c:tx>
          <c:spPr>
            <a:solidFill>
              <a:srgbClr val="F07F09">
                <a:lumMod val="20000"/>
                <a:lumOff val="80000"/>
              </a:srgbClr>
            </a:solidFill>
            <a:ln w="50800">
              <a:solidFill>
                <a:schemeClr val="bg1"/>
              </a:solidFill>
            </a:ln>
          </c:spPr>
          <c:dPt>
            <c:idx val="0"/>
            <c:spPr>
              <a:solidFill>
                <a:srgbClr val="0B3CD7"/>
              </a:solidFill>
              <a:ln w="0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FF0000"/>
              </a:solidFill>
              <a:ln w="0">
                <a:solidFill>
                  <a:schemeClr val="bg1"/>
                </a:solidFill>
              </a:ln>
            </c:spPr>
          </c:dPt>
          <c:dPt>
            <c:idx val="2"/>
            <c:explosion val="13"/>
            <c:spPr>
              <a:solidFill>
                <a:srgbClr val="00B050"/>
              </a:solidFill>
              <a:ln w="0">
                <a:solidFill>
                  <a:schemeClr val="bg1"/>
                </a:solidFill>
              </a:ln>
            </c:spPr>
          </c:dPt>
          <c:dPt>
            <c:idx val="3"/>
            <c:spPr>
              <a:solidFill>
                <a:schemeClr val="bg2"/>
              </a:solidFill>
              <a:ln w="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4.8296965019759708E-3"/>
                  <c:y val="-8.3804152933625101E-2"/>
                </c:manualLayout>
              </c:layout>
              <c:showVal val="1"/>
            </c:dLbl>
            <c:dLbl>
              <c:idx val="1"/>
              <c:layout>
                <c:manualLayout>
                  <c:x val="-8.9336427896900342E-2"/>
                  <c:y val="-0.22413211803626756"/>
                </c:manualLayout>
              </c:layout>
              <c:showVal val="1"/>
            </c:dLbl>
            <c:dLbl>
              <c:idx val="2"/>
              <c:layout>
                <c:manualLayout>
                  <c:x val="0.12177491191454948"/>
                  <c:y val="9.6352527188337145E-2"/>
                </c:manualLayout>
              </c:layout>
              <c:showVal val="1"/>
            </c:dLbl>
            <c:dLbl>
              <c:idx val="3"/>
              <c:layout>
                <c:manualLayout>
                  <c:x val="-8.1811346358341447E-4"/>
                  <c:y val="-1.5866485513955298E-2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Почва</c:v>
                </c:pt>
                <c:pt idx="1">
                  <c:v>Люди (клинический материал)</c:v>
                </c:pt>
                <c:pt idx="2">
                  <c:v>Смывы</c:v>
                </c:pt>
                <c:pt idx="3">
                  <c:v>Мясо животн.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15</c:v>
                </c:pt>
                <c:pt idx="2">
                  <c:v>33</c:v>
                </c:pt>
                <c:pt idx="3">
                  <c:v>3</c:v>
                </c:pt>
              </c:numCache>
            </c:numRef>
          </c:val>
        </c:ser>
      </c:pie3DChart>
      <c:spPr>
        <a:solidFill>
          <a:schemeClr val="accent3"/>
        </a:solidFill>
        <a:ln w="44450">
          <a:solidFill>
            <a:prstClr val="black"/>
          </a:solidFill>
        </a:ln>
        <a:scene3d>
          <a:camera prst="orthographicFront"/>
          <a:lightRig rig="threePt" dir="t"/>
        </a:scene3d>
        <a:sp3d>
          <a:bevelT w="114300" prst="artDeco"/>
        </a:sp3d>
      </c:spPr>
    </c:plotArea>
    <c:legend>
      <c:legendPos val="r"/>
      <c:layout>
        <c:manualLayout>
          <c:xMode val="edge"/>
          <c:yMode val="edge"/>
          <c:x val="0.68586972479248343"/>
          <c:y val="0.23515905640114071"/>
          <c:w val="0.29523356531813927"/>
          <c:h val="0.73568002475033634"/>
        </c:manualLayout>
      </c:layout>
      <c:spPr>
        <a:noFill/>
        <a:ln w="44450">
          <a:solidFill>
            <a:schemeClr val="bg2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chemeClr val="bg1"/>
    </a:solidFill>
    <a:ln w="44450">
      <a:solidFill>
        <a:schemeClr val="tx1"/>
      </a:solidFill>
    </a:ln>
  </c:spPr>
  <c:txPr>
    <a:bodyPr/>
    <a:lstStyle/>
    <a:p>
      <a:pPr>
        <a:defRPr sz="2000">
          <a:solidFill>
            <a:schemeClr val="bg2"/>
          </a:solidFill>
        </a:defRPr>
      </a:pPr>
      <a:endParaRPr lang="ru-RU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Люди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Молекулярно-генетический</c:v>
                </c:pt>
                <c:pt idx="1">
                  <c:v>Серологический метод</c:v>
                </c:pt>
                <c:pt idx="2">
                  <c:v>Биологический метод</c:v>
                </c:pt>
                <c:pt idx="3">
                  <c:v>Бактериологический метод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Почва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howVal val="1"/>
          </c:dLbls>
          <c:cat>
            <c:strRef>
              <c:f>Лист1!$A$2:$A$5</c:f>
              <c:strCache>
                <c:ptCount val="4"/>
                <c:pt idx="0">
                  <c:v>Молекулярно-генетический</c:v>
                </c:pt>
                <c:pt idx="1">
                  <c:v>Серологический метод</c:v>
                </c:pt>
                <c:pt idx="2">
                  <c:v>Биологический метод</c:v>
                </c:pt>
                <c:pt idx="3">
                  <c:v>Бактериологический метод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16</c:v>
                </c:pt>
              </c:numCache>
            </c:numRef>
          </c:val>
        </c:ser>
        <c:axId val="93173632"/>
        <c:axId val="93175168"/>
      </c:barChart>
      <c:catAx>
        <c:axId val="93173632"/>
        <c:scaling>
          <c:orientation val="minMax"/>
        </c:scaling>
        <c:axPos val="l"/>
        <c:tickLblPos val="nextTo"/>
        <c:spPr>
          <a:solidFill>
            <a:srgbClr val="BAFC88"/>
          </a:solidFill>
          <a:ln w="12700">
            <a:solidFill>
              <a:schemeClr val="tx1"/>
            </a:solidFill>
          </a:ln>
        </c:spPr>
        <c:txPr>
          <a:bodyPr/>
          <a:lstStyle/>
          <a:p>
            <a:pPr>
              <a:defRPr sz="1700" baseline="0"/>
            </a:pPr>
            <a:endParaRPr lang="ru-RU"/>
          </a:p>
        </c:txPr>
        <c:crossAx val="93175168"/>
        <c:crosses val="autoZero"/>
        <c:auto val="1"/>
        <c:lblAlgn val="ctr"/>
        <c:lblOffset val="100"/>
      </c:catAx>
      <c:valAx>
        <c:axId val="93175168"/>
        <c:scaling>
          <c:orientation val="minMax"/>
        </c:scaling>
        <c:axPos val="b"/>
        <c:majorGridlines/>
        <c:numFmt formatCode="General" sourceLinked="1"/>
        <c:tickLblPos val="nextTo"/>
        <c:crossAx val="93173632"/>
        <c:crosses val="autoZero"/>
        <c:crossBetween val="between"/>
      </c:valAx>
      <c:spPr>
        <a:solidFill>
          <a:srgbClr val="F07F09">
            <a:lumMod val="20000"/>
            <a:lumOff val="80000"/>
          </a:srgbClr>
        </a:solidFill>
      </c:spPr>
    </c:plotArea>
    <c:legend>
      <c:legendPos val="r"/>
      <c:layout>
        <c:manualLayout>
          <c:xMode val="edge"/>
          <c:yMode val="edge"/>
          <c:x val="0.82432300407167269"/>
          <c:y val="3.5449311023622657E-2"/>
          <c:w val="0.1586589063203504"/>
          <c:h val="0.85097637795275549"/>
        </c:manualLayout>
      </c:layout>
      <c:spPr>
        <a:solidFill>
          <a:srgbClr val="F07F09">
            <a:lumMod val="20000"/>
            <a:lumOff val="80000"/>
          </a:srgbClr>
        </a:solidFill>
        <a:ln w="44450">
          <a:noFill/>
        </a:ln>
      </c:spPr>
    </c:legend>
    <c:plotVisOnly val="1"/>
  </c:chart>
  <c:spPr>
    <a:solidFill>
      <a:schemeClr val="bg1"/>
    </a:solidFill>
    <a:ln w="44450"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Люди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Молекулярно-генетический</c:v>
                </c:pt>
                <c:pt idx="1">
                  <c:v>Серологический метод</c:v>
                </c:pt>
                <c:pt idx="2">
                  <c:v>Биологический метод</c:v>
                </c:pt>
                <c:pt idx="3">
                  <c:v>Бактериологический метод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15</c:v>
                </c:pt>
                <c:pt idx="2">
                  <c:v>15</c:v>
                </c:pt>
                <c:pt idx="3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Почва</c:v>
                </c:pt>
              </c:strCache>
            </c:strRef>
          </c:tx>
          <c:spPr>
            <a:solidFill>
              <a:srgbClr val="1147F3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Молекулярно-генетический</c:v>
                </c:pt>
                <c:pt idx="1">
                  <c:v>Серологический метод</c:v>
                </c:pt>
                <c:pt idx="2">
                  <c:v>Биологический метод</c:v>
                </c:pt>
                <c:pt idx="3">
                  <c:v>Бактериологический метод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Смывы</c:v>
                </c:pt>
              </c:strCache>
            </c:strRef>
          </c:tx>
          <c:spPr>
            <a:solidFill>
              <a:srgbClr val="00BC55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Молекулярно-генетический</c:v>
                </c:pt>
                <c:pt idx="1">
                  <c:v>Серологический метод</c:v>
                </c:pt>
                <c:pt idx="2">
                  <c:v>Биологический метод</c:v>
                </c:pt>
                <c:pt idx="3">
                  <c:v>Бактериологический метод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33</c:v>
                </c:pt>
                <c:pt idx="1">
                  <c:v>33</c:v>
                </c:pt>
                <c:pt idx="2">
                  <c:v>33</c:v>
                </c:pt>
                <c:pt idx="3">
                  <c:v>33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Мясо животн.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Молекулярно-генетический</c:v>
                </c:pt>
                <c:pt idx="1">
                  <c:v>Серологический метод</c:v>
                </c:pt>
                <c:pt idx="2">
                  <c:v>Биологический метод</c:v>
                </c:pt>
                <c:pt idx="3">
                  <c:v>Бактериологический метод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axId val="92564096"/>
        <c:axId val="92574080"/>
      </c:barChart>
      <c:catAx>
        <c:axId val="92564096"/>
        <c:scaling>
          <c:orientation val="minMax"/>
        </c:scaling>
        <c:axPos val="l"/>
        <c:tickLblPos val="nextTo"/>
        <c:spPr>
          <a:solidFill>
            <a:srgbClr val="BAFC88"/>
          </a:solidFill>
          <a:ln w="12700">
            <a:solidFill>
              <a:schemeClr val="tx1"/>
            </a:solidFill>
          </a:ln>
        </c:spPr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92574080"/>
        <c:crosses val="autoZero"/>
        <c:auto val="1"/>
        <c:lblAlgn val="ctr"/>
        <c:lblOffset val="100"/>
      </c:catAx>
      <c:valAx>
        <c:axId val="9257408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92564096"/>
        <c:crosses val="autoZero"/>
        <c:crossBetween val="between"/>
      </c:valAx>
      <c:spPr>
        <a:noFill/>
        <a:ln w="19050">
          <a:solidFill>
            <a:srgbClr val="413501"/>
          </a:solidFill>
        </a:ln>
      </c:spPr>
    </c:plotArea>
    <c:legend>
      <c:legendPos val="r"/>
      <c:layout>
        <c:manualLayout>
          <c:xMode val="edge"/>
          <c:yMode val="edge"/>
          <c:x val="0.79933734214716856"/>
          <c:y val="9.0729139548342067E-2"/>
          <c:w val="0.1586589063203504"/>
          <c:h val="0.75884313019946581"/>
        </c:manualLayout>
      </c:layout>
      <c:spPr>
        <a:solidFill>
          <a:srgbClr val="F07F09">
            <a:lumMod val="20000"/>
            <a:lumOff val="80000"/>
          </a:srgbClr>
        </a:solidFill>
        <a:ln w="44450">
          <a:solidFill>
            <a:schemeClr val="bg2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chemeClr val="bg1"/>
    </a:solidFill>
    <a:ln w="44450">
      <a:solidFill>
        <a:schemeClr val="tx1"/>
      </a:solidFill>
    </a:ln>
  </c:spPr>
  <c:txPr>
    <a:bodyPr/>
    <a:lstStyle/>
    <a:p>
      <a:pPr>
        <a:defRPr sz="1800">
          <a:solidFill>
            <a:schemeClr val="bg2"/>
          </a:solidFill>
        </a:defRPr>
      </a:pPr>
      <a:endParaRPr lang="ru-RU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floor>
      <c:spPr>
        <a:solidFill>
          <a:srgbClr val="FFFF00"/>
        </a:solidFill>
      </c:spPr>
    </c:floor>
    <c:sideWall>
      <c:spPr>
        <a:solidFill>
          <a:srgbClr val="FFFF00"/>
        </a:solidFill>
        <a:ln w="12700">
          <a:solidFill>
            <a:schemeClr val="tx1"/>
          </a:solidFill>
        </a:ln>
      </c:spPr>
    </c:sideWall>
    <c:backWall>
      <c:spPr>
        <a:noFill/>
        <a:ln w="12700">
          <a:solidFill>
            <a:schemeClr val="tx1"/>
          </a:solidFill>
        </a:ln>
      </c:spPr>
    </c:backWall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dPt>
            <c:idx val="0"/>
            <c:spPr>
              <a:solidFill>
                <a:srgbClr val="114AFF"/>
              </a:solidFill>
              <a:ln w="25400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FF0000"/>
              </a:solidFill>
              <a:ln w="25400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00C459"/>
              </a:solidFill>
              <a:ln w="25400">
                <a:solidFill>
                  <a:schemeClr val="bg1"/>
                </a:solidFill>
              </a:ln>
            </c:spPr>
          </c:dPt>
          <c:dPt>
            <c:idx val="3"/>
            <c:spPr>
              <a:solidFill>
                <a:srgbClr val="C20AC6"/>
              </a:solidFill>
              <a:ln w="25400">
                <a:solidFill>
                  <a:schemeClr val="bg1"/>
                </a:solidFill>
              </a:ln>
            </c:spPr>
          </c:dPt>
          <c:dPt>
            <c:idx val="4"/>
            <c:spPr>
              <a:solidFill>
                <a:srgbClr val="11EAEF"/>
              </a:solidFill>
              <a:ln w="25400">
                <a:solidFill>
                  <a:schemeClr val="bg1"/>
                </a:solidFill>
              </a:ln>
            </c:spPr>
          </c:dPt>
          <c:dLbls>
            <c:spPr>
              <a:solidFill>
                <a:schemeClr val="bg1"/>
              </a:solidFill>
            </c:spPr>
            <c:showVal val="1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140</c:v>
                </c:pt>
                <c:pt idx="1">
                  <c:v>110</c:v>
                </c:pt>
                <c:pt idx="2">
                  <c:v>118</c:v>
                </c:pt>
                <c:pt idx="3">
                  <c:v>134</c:v>
                </c:pt>
              </c:numCache>
            </c:numRef>
          </c:val>
        </c:ser>
        <c:shape val="box"/>
        <c:axId val="93204864"/>
        <c:axId val="93206400"/>
        <c:axId val="0"/>
      </c:bar3DChart>
      <c:catAx>
        <c:axId val="93204864"/>
        <c:scaling>
          <c:orientation val="minMax"/>
        </c:scaling>
        <c:axPos val="b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chemeClr val="bg2"/>
                </a:solidFill>
              </a:defRPr>
            </a:pPr>
            <a:endParaRPr lang="ru-RU"/>
          </a:p>
        </c:txPr>
        <c:crossAx val="93206400"/>
        <c:crosses val="autoZero"/>
        <c:auto val="1"/>
        <c:lblAlgn val="ctr"/>
        <c:lblOffset val="100"/>
      </c:catAx>
      <c:valAx>
        <c:axId val="93206400"/>
        <c:scaling>
          <c:orientation val="minMax"/>
        </c:scaling>
        <c:axPos val="l"/>
        <c:majorGridlines>
          <c:spPr>
            <a:ln w="12700">
              <a:solidFill>
                <a:prstClr val="black"/>
              </a:solidFill>
            </a:ln>
          </c:spPr>
        </c:majorGridlines>
        <c:numFmt formatCode="General" sourceLinked="1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chemeClr val="bg2"/>
                </a:solidFill>
              </a:defRPr>
            </a:pPr>
            <a:endParaRPr lang="ru-RU"/>
          </a:p>
        </c:txPr>
        <c:crossAx val="93204864"/>
        <c:crosses val="autoZero"/>
        <c:crossBetween val="between"/>
      </c:valAx>
    </c:plotArea>
    <c:plotVisOnly val="1"/>
  </c:chart>
  <c:spPr>
    <a:solidFill>
      <a:schemeClr val="bg1"/>
    </a:solidFill>
    <a:ln w="63500">
      <a:solidFill>
        <a:schemeClr val="tx1"/>
      </a:solidFill>
    </a:ln>
  </c:spPr>
  <c:txPr>
    <a:bodyPr/>
    <a:lstStyle/>
    <a:p>
      <a:pPr>
        <a:defRPr sz="1800">
          <a:solidFill>
            <a:schemeClr val="bg2"/>
          </a:solidFill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solidFill>
                  <a:srgbClr val="03136A"/>
                </a:solidFill>
              </a:defRPr>
            </a:pPr>
            <a:r>
              <a:rPr lang="ru-RU" b="1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Обследована </a:t>
            </a:r>
            <a:r>
              <a:rPr lang="ru-RU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оперативная </a:t>
            </a:r>
            <a:r>
              <a:rPr lang="ru-RU" b="1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площадь очагов чумы (</a:t>
            </a:r>
            <a:r>
              <a:rPr lang="ru-RU" b="1" dirty="0" err="1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кв</a:t>
            </a:r>
            <a:r>
              <a:rPr lang="ru-RU" b="1" dirty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/км</a:t>
            </a:r>
            <a:r>
              <a:rPr lang="ru-RU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 2018</a:t>
            </a:r>
            <a:r>
              <a:rPr lang="ru-RU" b="1" baseline="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г.</a:t>
            </a:r>
            <a:endParaRPr lang="ru-RU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5958145854164496"/>
          <c:y val="2.4872592503966812E-2"/>
        </c:manualLayout>
      </c:layout>
      <c:spPr>
        <a:solidFill>
          <a:schemeClr val="bg1"/>
        </a:solidFill>
        <a:ln w="19050">
          <a:solidFill>
            <a:schemeClr val="tx1"/>
          </a:solidFill>
        </a:ln>
        <a:scene3d>
          <a:camera prst="orthographicFront"/>
          <a:lightRig rig="threePt" dir="t"/>
        </a:scene3d>
        <a:sp3d>
          <a:bevelT w="114300" prst="artDeco"/>
        </a:sp3d>
      </c:sp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3.623938206489298E-2"/>
          <c:y val="0.19243214429165989"/>
          <c:w val="0.56255460786842892"/>
          <c:h val="0.726199759855742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Обследована оперативнаяая площадь очагов чумы (кв/км)</c:v>
                </c:pt>
              </c:strCache>
            </c:strRef>
          </c:tx>
          <c:spPr>
            <a:ln w="47625">
              <a:noFill/>
            </a:ln>
          </c:spPr>
          <c:explosion val="9"/>
          <c:dPt>
            <c:idx val="1"/>
            <c:spPr>
              <a:solidFill>
                <a:srgbClr val="00B050"/>
              </a:solidFill>
              <a:ln w="47625">
                <a:noFill/>
              </a:ln>
            </c:spPr>
          </c:dPt>
          <c:dPt>
            <c:idx val="2"/>
            <c:spPr>
              <a:solidFill>
                <a:srgbClr val="0070C0"/>
              </a:solidFill>
              <a:ln w="47625">
                <a:noFill/>
              </a:ln>
            </c:spPr>
          </c:dPt>
          <c:dPt>
            <c:idx val="3"/>
            <c:spPr>
              <a:solidFill>
                <a:srgbClr val="FF0000"/>
              </a:solidFill>
              <a:ln w="47625">
                <a:noFill/>
              </a:ln>
            </c:spPr>
          </c:dPt>
          <c:dPt>
            <c:idx val="4"/>
            <c:spPr>
              <a:solidFill>
                <a:schemeClr val="accent3">
                  <a:lumMod val="60000"/>
                  <a:lumOff val="40000"/>
                </a:schemeClr>
              </a:solidFill>
              <a:ln w="47625">
                <a:noFill/>
              </a:ln>
            </c:spPr>
          </c:dPt>
          <c:dLbls>
            <c:dLbl>
              <c:idx val="0"/>
              <c:layout>
                <c:manualLayout>
                  <c:x val="-3.2294559863718847E-2"/>
                  <c:y val="-3.8714265666387956E-2"/>
                </c:manualLayout>
              </c:layout>
              <c:showVal val="1"/>
            </c:dLbl>
            <c:dLbl>
              <c:idx val="1"/>
              <c:layout>
                <c:manualLayout>
                  <c:x val="-0.16556123393697061"/>
                  <c:y val="-0.10413800176048819"/>
                </c:manualLayout>
              </c:layout>
              <c:showVal val="1"/>
            </c:dLbl>
            <c:dLbl>
              <c:idx val="2"/>
              <c:layout>
                <c:manualLayout>
                  <c:x val="0.13965126560011837"/>
                  <c:y val="-0.12426598068051152"/>
                </c:manualLayout>
              </c:layout>
              <c:showVal val="1"/>
            </c:dLbl>
            <c:dLbl>
              <c:idx val="3"/>
              <c:layout>
                <c:manualLayout>
                  <c:x val="-1.6512864311373061E-2"/>
                  <c:y val="-1.8040374431331201E-2"/>
                </c:manualLayout>
              </c:layout>
              <c:showVal val="1"/>
            </c:dLbl>
            <c:dLbl>
              <c:idx val="4"/>
              <c:layout>
                <c:manualLayout>
                  <c:x val="3.3247810428471858E-2"/>
                  <c:y val="-3.4867836322280001E-2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schemeClr val="bg2"/>
                </a:solidFill>
              </a:ln>
            </c:spPr>
            <c:txPr>
              <a:bodyPr/>
              <a:lstStyle/>
              <a:p>
                <a:pPr>
                  <a:defRPr sz="2000"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Восточно-Кавказский высокогорный</c:v>
                </c:pt>
                <c:pt idx="1">
                  <c:v>Дагестанский равнинно-предгорный</c:v>
                </c:pt>
                <c:pt idx="2">
                  <c:v>Прикаспийский песчаный</c:v>
                </c:pt>
                <c:pt idx="3">
                  <c:v>Терско-Сунженский низкогорный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6000</c:v>
                </c:pt>
                <c:pt idx="1">
                  <c:v>19200</c:v>
                </c:pt>
                <c:pt idx="2">
                  <c:v>31100</c:v>
                </c:pt>
                <c:pt idx="3">
                  <c:v>1200</c:v>
                </c:pt>
              </c:numCache>
            </c:numRef>
          </c:val>
        </c:ser>
      </c:pie3DChart>
      <c:spPr>
        <a:ln w="47625">
          <a:noFill/>
        </a:ln>
      </c:spPr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4825493926600763"/>
          <c:y val="0.19128839673084774"/>
          <c:w val="0.34257605636411032"/>
          <c:h val="0.73086145698911786"/>
        </c:manualLayout>
      </c:layout>
      <c:spPr>
        <a:ln w="22225">
          <a:solidFill>
            <a:prstClr val="black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2.6333383592299617E-2"/>
          <c:y val="3.0794638338244598E-2"/>
          <c:w val="0.59026427619153432"/>
          <c:h val="0.85599770219534765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Положит. бак.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>
                <c:manualLayout>
                  <c:x val="9.4483549446886857E-3"/>
                  <c:y val="-5.599025152408170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2"/>
                        </a:solidFill>
                      </a:rPr>
                      <a:t>1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19050">
                <a:solidFill>
                  <a:srgbClr val="413501"/>
                </a:solidFill>
              </a:ln>
              <a:effectLst>
                <a:outerShdw blurRad="800100" dist="50800" algn="ctr" rotWithShape="0">
                  <a:srgbClr val="000000"/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Бактериологический</c:v>
                </c:pt>
              </c:strCache>
            </c:strRef>
          </c:tx>
          <c:spPr>
            <a:solidFill>
              <a:srgbClr val="2EF3F8"/>
            </a:solidFill>
            <a:effectLst>
              <a:outerShdw blurRad="50800" dist="50800" dir="5400000" algn="ctr" rotWithShape="0">
                <a:schemeClr val="bg1"/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1.1023080768803588E-2"/>
                  <c:y val="5.5990251524081708E-3"/>
                </c:manualLayout>
              </c:layout>
              <c:showVal val="1"/>
            </c:dLbl>
            <c:spPr>
              <a:noFill/>
              <a:ln w="19050">
                <a:solidFill>
                  <a:srgbClr val="413501"/>
                </a:solidFill>
              </a:ln>
              <a:effectLst>
                <a:outerShdw blurRad="1270000" sx="183000" sy="183000" algn="ctr" rotWithShape="0">
                  <a:srgbClr val="2EF3F8"/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Положит. сер.</c:v>
                </c:pt>
              </c:strCache>
            </c:strRef>
          </c:tx>
          <c:spPr>
            <a:solidFill>
              <a:srgbClr val="1147F3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1.4172532417033029E-2"/>
                  <c:y val="2.799512576204081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solidFill>
                          <a:schemeClr val="bg2"/>
                        </a:solidFill>
                      </a:rPr>
                      <a:t>16</a:t>
                    </a:r>
                    <a:endParaRPr lang="en-US" dirty="0"/>
                  </a:p>
                </c:rich>
              </c:tx>
              <c:showVal val="1"/>
            </c:dLbl>
            <c:spPr>
              <a:noFill/>
              <a:ln w="19050">
                <a:solidFill>
                  <a:srgbClr val="413501"/>
                </a:solidFill>
              </a:ln>
              <a:effectLst>
                <a:outerShdw blurRad="825500" dist="50800" sx="102000" sy="102000" algn="ctr" rotWithShape="0">
                  <a:srgbClr val="FF0000"/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Серологический</c:v>
                </c:pt>
              </c:strCache>
            </c:strRef>
          </c:tx>
          <c:spPr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spPr>
              <a:noFill/>
              <a:ln w="19050">
                <a:solidFill>
                  <a:srgbClr val="413501"/>
                </a:solidFill>
              </a:ln>
              <a:effectLst>
                <a:outerShdw blurRad="990600" dist="50800" sx="156000" sy="156000" algn="ctr" rotWithShape="0">
                  <a:srgbClr val="00B050"/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180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Полоржит. ПЦР</c:v>
                </c:pt>
              </c:strCache>
            </c:strRef>
          </c:tx>
          <c:spPr>
            <a:solidFill>
              <a:schemeClr val="bg2"/>
            </a:solidFill>
            <a:scene3d>
              <a:camera prst="orthographicFront"/>
              <a:lightRig rig="threePt" dir="t"/>
            </a:scene3d>
            <a:sp3d/>
          </c:spPr>
          <c:dLbls>
            <c:dLbl>
              <c:idx val="0"/>
              <c:layout>
                <c:manualLayout>
                  <c:x val="7.8038280898975899E-3"/>
                  <c:y val="5.4267474554109442E-3"/>
                </c:manualLayout>
              </c:layout>
              <c:tx>
                <c:rich>
                  <a:bodyPr/>
                  <a:lstStyle/>
                  <a:p>
                    <a:r>
                      <a:rPr lang="ru-RU" smtClean="0">
                        <a:solidFill>
                          <a:schemeClr val="bg2"/>
                        </a:solidFill>
                      </a:rPr>
                      <a:t>1</a:t>
                    </a:r>
                    <a:endParaRPr lang="en-US"/>
                  </a:p>
                </c:rich>
              </c:tx>
              <c:showVal val="1"/>
            </c:dLbl>
            <c:spPr>
              <a:noFill/>
              <a:ln w="19050">
                <a:solidFill>
                  <a:srgbClr val="413501"/>
                </a:solidFill>
              </a:ln>
              <a:effectLst>
                <a:outerShdw blurRad="800100" dist="50800" dir="5400000" sx="136000" sy="136000" algn="ctr" rotWithShape="0">
                  <a:srgbClr val="0000FF"/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Генодиагностический</c:v>
                </c:pt>
              </c:strCache>
            </c:strRef>
          </c:tx>
          <c:spPr>
            <a:effectLst>
              <a:outerShdw blurRad="50800" dist="50800" dir="5400000" sx="1000" sy="1000" algn="ctr" rotWithShape="0">
                <a:srgbClr val="000000"/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dLbls>
            <c:dLbl>
              <c:idx val="0"/>
              <c:layout>
                <c:manualLayout>
                  <c:x val="6.2431607894108208E-3"/>
                  <c:y val="-2.713373727705473E-3"/>
                </c:manualLayout>
              </c:layout>
              <c:showVal val="1"/>
            </c:dLbl>
            <c:spPr>
              <a:noFill/>
              <a:ln w="19050">
                <a:solidFill>
                  <a:srgbClr val="413501"/>
                </a:solidFill>
              </a:ln>
              <a:effectLst>
                <a:outerShdw blurRad="444500" dist="50800" dir="5400000" sx="176000" sy="176000" algn="ctr" rotWithShape="0">
                  <a:srgbClr val="C19859">
                    <a:alpha val="79000"/>
                  </a:srgbClr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Методы исследования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axId val="93334528"/>
        <c:axId val="93373184"/>
      </c:barChart>
      <c:catAx>
        <c:axId val="93334528"/>
        <c:scaling>
          <c:orientation val="minMax"/>
        </c:scaling>
        <c:delete val="1"/>
        <c:axPos val="l"/>
        <c:tickLblPos val="none"/>
        <c:crossAx val="93373184"/>
        <c:crosses val="autoZero"/>
        <c:auto val="1"/>
        <c:lblAlgn val="ctr"/>
        <c:lblOffset val="100"/>
      </c:catAx>
      <c:valAx>
        <c:axId val="93373184"/>
        <c:scaling>
          <c:orientation val="minMax"/>
        </c:scaling>
        <c:axPos val="b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chemeClr val="bg2"/>
                </a:solidFill>
              </a:defRPr>
            </a:pPr>
            <a:endParaRPr lang="ru-RU"/>
          </a:p>
        </c:txPr>
        <c:crossAx val="93334528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prst="convex"/>
        </a:sp3d>
      </c:spPr>
    </c:plotArea>
    <c:legend>
      <c:legendPos val="r"/>
      <c:legendEntry>
        <c:idx val="5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62340208726808488"/>
          <c:y val="7.6049883346294825E-2"/>
          <c:w val="0.36582058838700993"/>
          <c:h val="0.77052207874338763"/>
        </c:manualLayout>
      </c:layout>
      <c:spPr>
        <a:solidFill>
          <a:srgbClr val="FDDBB9"/>
        </a:solidFill>
        <a:ln w="25400">
          <a:solidFill>
            <a:schemeClr val="tx1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chemeClr val="bg1"/>
    </a:solidFill>
    <a:ln w="44450">
      <a:solidFill>
        <a:prstClr val="black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Диаграмма </a:t>
            </a:r>
            <a:r>
              <a:rPr lang="ru-RU" dirty="0" smtClean="0"/>
              <a:t>20 </a:t>
            </a:r>
            <a:endParaRPr lang="ru-RU" dirty="0"/>
          </a:p>
          <a:p>
            <a:pPr>
              <a:defRPr/>
            </a:pPr>
            <a:r>
              <a:rPr lang="ru-RU" dirty="0"/>
              <a:t>Динамика заболеваемости впервые выявленным бруцеллёзом </a:t>
            </a:r>
          </a:p>
          <a:p>
            <a:pPr>
              <a:defRPr/>
            </a:pPr>
            <a:r>
              <a:rPr lang="ru-RU" dirty="0" smtClean="0"/>
              <a:t>2010 </a:t>
            </a:r>
            <a:r>
              <a:rPr lang="ru-RU" dirty="0"/>
              <a:t>– 2018 гг.</a:t>
            </a:r>
          </a:p>
        </c:rich>
      </c:tx>
      <c:layout>
        <c:manualLayout>
          <c:xMode val="edge"/>
          <c:yMode val="edge"/>
          <c:x val="0.15368934103107376"/>
          <c:y val="3.6840080099501155E-2"/>
        </c:manualLayout>
      </c:layout>
      <c:spPr>
        <a:solidFill>
          <a:schemeClr val="bg1"/>
        </a:solidFill>
        <a:ln w="31750">
          <a:solidFill>
            <a:srgbClr val="FF0000"/>
          </a:solidFill>
        </a:ln>
        <a:scene3d>
          <a:camera prst="orthographicFront"/>
          <a:lightRig rig="threePt" dir="t"/>
        </a:scene3d>
        <a:sp3d>
          <a:bevelT w="114300" prst="artDeco"/>
        </a:sp3d>
      </c:spPr>
    </c:title>
    <c:plotArea>
      <c:layout>
        <c:manualLayout>
          <c:layoutTarget val="inner"/>
          <c:xMode val="edge"/>
          <c:yMode val="edge"/>
          <c:x val="9.8031797636519924E-2"/>
          <c:y val="0.29546556792835316"/>
          <c:w val="0.87226390050228342"/>
          <c:h val="0.61991064383160011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Заболеваемость бруцеллёзом</c:v>
                </c:pt>
              </c:strCache>
            </c:strRef>
          </c:tx>
          <c:spPr>
            <a:ln w="79375">
              <a:solidFill>
                <a:schemeClr val="accent3"/>
              </a:solidFill>
            </a:ln>
          </c:spPr>
          <c:marker>
            <c:symbol val="diamond"/>
            <c:size val="23"/>
            <c:spPr>
              <a:solidFill>
                <a:srgbClr val="FF0000"/>
              </a:solidFill>
              <a:ln w="22225">
                <a:solidFill>
                  <a:srgbClr val="99FA50"/>
                </a:solidFill>
              </a:ln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</c:marker>
          <c:dLbls>
            <c:dLbl>
              <c:idx val="0"/>
              <c:layout>
                <c:manualLayout>
                  <c:x val="-4.6318608277241421E-2"/>
                  <c:y val="6.0333912763080526E-2"/>
                </c:manualLayout>
              </c:layout>
              <c:showVal val="1"/>
            </c:dLbl>
            <c:dLbl>
              <c:idx val="1"/>
              <c:layout>
                <c:manualLayout>
                  <c:x val="-5.1965952195787757E-2"/>
                  <c:y val="6.3312053646460933E-2"/>
                </c:manualLayout>
              </c:layout>
              <c:showVal val="1"/>
            </c:dLbl>
            <c:dLbl>
              <c:idx val="2"/>
              <c:layout>
                <c:manualLayout>
                  <c:x val="1.6724674269908795E-2"/>
                  <c:y val="1.2562840239973372E-2"/>
                </c:manualLayout>
              </c:layout>
              <c:showVal val="1"/>
            </c:dLbl>
            <c:dLbl>
              <c:idx val="3"/>
              <c:layout>
                <c:manualLayout>
                  <c:x val="-4.409232307521424E-2"/>
                  <c:y val="6.0223660785657947E-2"/>
                </c:manualLayout>
              </c:layout>
              <c:showVal val="1"/>
            </c:dLbl>
            <c:dLbl>
              <c:idx val="4"/>
              <c:layout>
                <c:manualLayout>
                  <c:x val="-4.8653597876098104E-2"/>
                  <c:y val="6.66761958698356E-2"/>
                </c:manualLayout>
              </c:layout>
              <c:showVal val="1"/>
            </c:dLbl>
            <c:dLbl>
              <c:idx val="5"/>
              <c:layout>
                <c:manualLayout>
                  <c:x val="-4.8653597876098104E-2"/>
                  <c:y val="6.66761958698356E-2"/>
                </c:manualLayout>
              </c:layout>
              <c:showVal val="1"/>
            </c:dLbl>
            <c:dLbl>
              <c:idx val="6"/>
              <c:layout>
                <c:manualLayout>
                  <c:x val="-5.1694447743354147E-2"/>
                  <c:y val="6.2130091605983352E-2"/>
                </c:manualLayout>
              </c:layout>
              <c:showVal val="1"/>
            </c:dLbl>
            <c:dLbl>
              <c:idx val="7"/>
              <c:layout>
                <c:manualLayout>
                  <c:x val="-5.3214872676982265E-2"/>
                  <c:y val="6.0125895102564275E-2"/>
                </c:manualLayout>
              </c:layout>
              <c:showVal val="1"/>
            </c:dLbl>
            <c:dLbl>
              <c:idx val="8"/>
              <c:layout>
                <c:manualLayout>
                  <c:x val="-4.1051473207957725E-2"/>
                  <c:y val="6.8142681116239834E-2"/>
                </c:manualLayout>
              </c:layout>
              <c:showVal val="1"/>
            </c:dLbl>
            <c:delete val="1"/>
            <c:spPr>
              <a:solidFill>
                <a:schemeClr val="bg1"/>
              </a:solidFill>
            </c:spPr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166</c:v>
                </c:pt>
                <c:pt idx="1">
                  <c:v>199</c:v>
                </c:pt>
                <c:pt idx="2">
                  <c:v>213</c:v>
                </c:pt>
                <c:pt idx="3">
                  <c:v>142</c:v>
                </c:pt>
                <c:pt idx="4">
                  <c:v>144</c:v>
                </c:pt>
                <c:pt idx="5">
                  <c:v>140</c:v>
                </c:pt>
                <c:pt idx="6">
                  <c:v>110</c:v>
                </c:pt>
                <c:pt idx="7">
                  <c:v>118</c:v>
                </c:pt>
                <c:pt idx="8">
                  <c:v>134</c:v>
                </c:pt>
              </c:numCache>
            </c:numRef>
          </c:val>
        </c:ser>
        <c:marker val="1"/>
        <c:axId val="93499392"/>
        <c:axId val="93500928"/>
      </c:lineChart>
      <c:catAx>
        <c:axId val="93499392"/>
        <c:scaling>
          <c:orientation val="minMax"/>
        </c:scaling>
        <c:axPos val="b"/>
        <c:numFmt formatCode="General" sourceLinked="1"/>
        <c:tickLblPos val="nextTo"/>
        <c:spPr>
          <a:solidFill>
            <a:schemeClr val="bg1"/>
          </a:solidFill>
          <a:ln>
            <a:solidFill>
              <a:schemeClr val="bg1"/>
            </a:solidFill>
          </a:ln>
        </c:spPr>
        <c:crossAx val="93500928"/>
        <c:crosses val="autoZero"/>
        <c:auto val="1"/>
        <c:lblAlgn val="ctr"/>
        <c:lblOffset val="100"/>
      </c:catAx>
      <c:valAx>
        <c:axId val="93500928"/>
        <c:scaling>
          <c:orientation val="minMax"/>
        </c:scaling>
        <c:axPos val="l"/>
        <c:majorGridlines/>
        <c:numFmt formatCode="General" sourceLinked="1"/>
        <c:tickLblPos val="nextTo"/>
        <c:spPr>
          <a:solidFill>
            <a:prstClr val="white"/>
          </a:solidFill>
        </c:spPr>
        <c:crossAx val="93499392"/>
        <c:crosses val="autoZero"/>
        <c:crossBetween val="between"/>
        <c:majorUnit val="20"/>
      </c:valAx>
      <c:spPr>
        <a:solidFill>
          <a:schemeClr val="tx2">
            <a:lumMod val="75000"/>
          </a:schemeClr>
        </a:solidFill>
        <a:ln w="25400">
          <a:solidFill>
            <a:schemeClr val="bg1"/>
          </a:solidFill>
        </a:ln>
      </c:spPr>
    </c:plotArea>
    <c:plotVisOnly val="1"/>
  </c:chart>
  <c:spPr>
    <a:solidFill>
      <a:srgbClr val="0000FF"/>
    </a:solidFill>
  </c:spPr>
  <c:txPr>
    <a:bodyPr/>
    <a:lstStyle/>
    <a:p>
      <a:pPr>
        <a:defRPr sz="1800">
          <a:solidFill>
            <a:schemeClr val="bg2"/>
          </a:solidFill>
          <a:latin typeface="Verdana" pitchFamily="34" charset="0"/>
          <a:ea typeface="Verdana" pitchFamily="34" charset="0"/>
          <a:cs typeface="Verdana" pitchFamily="34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chemeClr val="accent3"/>
        </a:solidFill>
      </c:spPr>
    </c:floor>
    <c:sideWall>
      <c:spPr>
        <a:noFill/>
        <a:ln>
          <a:solidFill>
            <a:schemeClr val="bg2"/>
          </a:solidFill>
        </a:ln>
      </c:spPr>
    </c:sideWall>
    <c:backWall>
      <c:spPr>
        <a:noFill/>
        <a:ln>
          <a:solidFill>
            <a:schemeClr val="bg2"/>
          </a:solidFill>
        </a:ln>
      </c:spPr>
    </c:backWall>
    <c:plotArea>
      <c:layout>
        <c:manualLayout>
          <c:layoutTarget val="inner"/>
          <c:xMode val="edge"/>
          <c:yMode val="edge"/>
          <c:x val="9.2772419156975719E-2"/>
          <c:y val="7.2610920511319732E-2"/>
          <c:w val="0.72918678915134916"/>
          <c:h val="0.5006815163157666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Прикаспийский песчаный</c:v>
                </c:pt>
              </c:strCache>
            </c:strRef>
          </c:tx>
          <c:spPr>
            <a:solidFill>
              <a:srgbClr val="0000FF"/>
            </a:solidFill>
          </c:spPr>
          <c:dLbls>
            <c:dLbl>
              <c:idx val="0"/>
              <c:layout>
                <c:manualLayout>
                  <c:x val="0.10235739282589595"/>
                  <c:y val="7.8971324910830833E-3"/>
                </c:manualLayout>
              </c:layout>
              <c:showVal val="1"/>
            </c:dLbl>
            <c:dLbl>
              <c:idx val="1"/>
              <c:layout>
                <c:manualLayout>
                  <c:x val="0.10079811898512712"/>
                  <c:y val="9.9918417024974001E-3"/>
                </c:manualLayout>
              </c:layout>
              <c:showVal val="1"/>
            </c:dLbl>
            <c:dLbl>
              <c:idx val="2"/>
              <c:layout>
                <c:manualLayout>
                  <c:x val="0.103859798775153"/>
                  <c:y val="2.3635433542210202E-3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Носители</c:v>
                </c:pt>
                <c:pt idx="1">
                  <c:v>Переносчики всего</c:v>
                </c:pt>
                <c:pt idx="2">
                  <c:v>В том числе блохи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4044</c:v>
                </c:pt>
                <c:pt idx="1">
                  <c:v>7144</c:v>
                </c:pt>
                <c:pt idx="2">
                  <c:v>6314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Дагестанский равнинно-предгорный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0.10201673228346472"/>
                  <c:y val="-6.7106971530526641E-3"/>
                </c:manualLayout>
              </c:layout>
              <c:showVal val="1"/>
            </c:dLbl>
            <c:dLbl>
              <c:idx val="1"/>
              <c:layout>
                <c:manualLayout>
                  <c:x val="9.9409230096237977E-2"/>
                  <c:y val="2.7436835376500705E-3"/>
                </c:manualLayout>
              </c:layout>
              <c:showVal val="1"/>
            </c:dLbl>
            <c:dLbl>
              <c:idx val="2"/>
              <c:layout>
                <c:manualLayout>
                  <c:x val="0.10239001222086434"/>
                  <c:y val="-9.3284885908734207E-3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Носители</c:v>
                </c:pt>
                <c:pt idx="1">
                  <c:v>Переносчики всего</c:v>
                </c:pt>
                <c:pt idx="2">
                  <c:v>В том числе блохи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1661</c:v>
                </c:pt>
                <c:pt idx="1">
                  <c:v>5908</c:v>
                </c:pt>
                <c:pt idx="2">
                  <c:v>5026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Терско-Сунженский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9.5469706911636032E-2"/>
                  <c:y val="-4.6789577277483264E-2"/>
                </c:manualLayout>
              </c:layout>
              <c:showVal val="1"/>
            </c:dLbl>
            <c:dLbl>
              <c:idx val="1"/>
              <c:layout>
                <c:manualLayout>
                  <c:x val="9.2805446194226537E-2"/>
                  <c:y val="-2.5406173775053397E-2"/>
                </c:manualLayout>
              </c:layout>
              <c:showVal val="1"/>
            </c:dLbl>
            <c:dLbl>
              <c:idx val="2"/>
              <c:layout>
                <c:manualLayout>
                  <c:x val="9.0311351706036741E-2"/>
                  <c:y val="-4.3619531494842198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Носители</c:v>
                </c:pt>
                <c:pt idx="1">
                  <c:v>Переносчики всего</c:v>
                </c:pt>
                <c:pt idx="2">
                  <c:v>В том числе блохи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248</c:v>
                </c:pt>
                <c:pt idx="1">
                  <c:v>46</c:v>
                </c:pt>
                <c:pt idx="2">
                  <c:v>46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Восточно-Кавказский высокогорный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1.658683289588812E-2"/>
                  <c:y val="-8.8157078732545746E-2"/>
                </c:manualLayout>
              </c:layout>
              <c:showVal val="1"/>
            </c:dLbl>
            <c:dLbl>
              <c:idx val="1"/>
              <c:layout>
                <c:manualLayout>
                  <c:x val="0.10113877952755965"/>
                  <c:y val="-8.5524493961700546E-2"/>
                </c:manualLayout>
              </c:layout>
              <c:showVal val="1"/>
            </c:dLbl>
            <c:dLbl>
              <c:idx val="2"/>
              <c:layout>
                <c:manualLayout>
                  <c:x val="0.10558923884514436"/>
                  <c:y val="-9.2133212395969249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Носители</c:v>
                </c:pt>
                <c:pt idx="1">
                  <c:v>Переносчики всего</c:v>
                </c:pt>
                <c:pt idx="2">
                  <c:v>В том числе блохи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134</c:v>
                </c:pt>
                <c:pt idx="1">
                  <c:v>2783</c:v>
                </c:pt>
                <c:pt idx="2">
                  <c:v>2697</c:v>
                </c:pt>
              </c:numCache>
            </c:numRef>
          </c:val>
        </c:ser>
        <c:shape val="cylinder"/>
        <c:axId val="66929408"/>
        <c:axId val="66930944"/>
        <c:axId val="0"/>
      </c:bar3DChart>
      <c:catAx>
        <c:axId val="66929408"/>
        <c:scaling>
          <c:orientation val="minMax"/>
        </c:scaling>
        <c:axPos val="b"/>
        <c:tickLblPos val="nextTo"/>
        <c:spPr>
          <a:solidFill>
            <a:schemeClr val="accent3"/>
          </a:solidFill>
          <a:ln w="31750">
            <a:solidFill>
              <a:srgbClr val="FF0000"/>
            </a:solidFill>
          </a:ln>
        </c:spPr>
        <c:txPr>
          <a:bodyPr/>
          <a:lstStyle/>
          <a:p>
            <a:pPr>
              <a:defRPr b="1">
                <a:solidFill>
                  <a:schemeClr val="bg2"/>
                </a:solidFill>
              </a:defRPr>
            </a:pPr>
            <a:endParaRPr lang="ru-RU"/>
          </a:p>
        </c:txPr>
        <c:crossAx val="66930944"/>
        <c:crosses val="autoZero"/>
        <c:auto val="1"/>
        <c:lblAlgn val="ctr"/>
        <c:lblOffset val="100"/>
      </c:catAx>
      <c:valAx>
        <c:axId val="66930944"/>
        <c:scaling>
          <c:orientation val="minMax"/>
        </c:scaling>
        <c:axPos val="l"/>
        <c:majorGridlines>
          <c:spPr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</c:majorGridlines>
        <c:numFmt formatCode="General" sourceLinked="1"/>
        <c:tickLblPos val="nextTo"/>
        <c:spPr>
          <a:noFill/>
        </c:spPr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669294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3187618456987902"/>
          <c:w val="1"/>
          <c:h val="0.26812381543012626"/>
        </c:manualLayout>
      </c:layout>
      <c:overlay val="1"/>
      <c:txPr>
        <a:bodyPr/>
        <a:lstStyle/>
        <a:p>
          <a:pPr>
            <a:defRPr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ru-RU"/>
        </a:p>
      </c:txPr>
    </c:legend>
    <c:plotVisOnly val="1"/>
  </c:chart>
  <c:spPr>
    <a:solidFill>
      <a:schemeClr val="bg1"/>
    </a:solidFill>
    <a:ln>
      <a:solidFill>
        <a:prstClr val="black"/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chemeClr val="bg1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2772419156975719E-2"/>
          <c:y val="3.8390018890971024E-2"/>
          <c:w val="0.73474235057008386"/>
          <c:h val="0.53490239664969763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Дагестанский равнинно-предгорный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0.12480766025997111"/>
                  <c:y val="-2.5013261437305045E-2"/>
                </c:manualLayout>
              </c:layout>
              <c:showVal val="1"/>
            </c:dLbl>
            <c:dLbl>
              <c:idx val="1"/>
              <c:layout>
                <c:manualLayout>
                  <c:x val="9.9444344934847911E-2"/>
                  <c:y val="2.4840745394486686E-3"/>
                </c:manualLayout>
              </c:layout>
              <c:showVal val="1"/>
            </c:dLbl>
            <c:dLbl>
              <c:idx val="2"/>
              <c:layout>
                <c:manualLayout>
                  <c:x val="9.1359798775153225E-2"/>
                  <c:y val="2.3635751847683032E-3"/>
                </c:manualLayout>
              </c:layout>
              <c:showVal val="1"/>
            </c:dLbl>
            <c:spPr>
              <a:noFill/>
              <a:ln w="19050">
                <a:solidFill>
                  <a:schemeClr val="bg2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На наличие антител</c:v>
                </c:pt>
                <c:pt idx="1">
                  <c:v>На наличие антигена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1099</c:v>
                </c:pt>
                <c:pt idx="1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Прикаспийский песчаный</c:v>
                </c:pt>
              </c:strCache>
            </c:strRef>
          </c:tx>
          <c:spPr>
            <a:solidFill>
              <a:srgbClr val="00B050"/>
            </a:solidFill>
          </c:spPr>
          <c:dLbls>
            <c:dLbl>
              <c:idx val="0"/>
              <c:layout>
                <c:manualLayout>
                  <c:x val="0.11757935727240605"/>
                  <c:y val="4.9691304140809814E-2"/>
                </c:manualLayout>
              </c:layout>
              <c:showVal val="1"/>
            </c:dLbl>
            <c:dLbl>
              <c:idx val="1"/>
              <c:layout>
                <c:manualLayout>
                  <c:x val="9.9403885679368961E-2"/>
                  <c:y val="-6.2101863486216713E-2"/>
                </c:manualLayout>
              </c:layout>
              <c:showVal val="1"/>
            </c:dLbl>
            <c:spPr>
              <a:noFill/>
              <a:ln w="19050">
                <a:solidFill>
                  <a:schemeClr val="bg2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На наличие антител</c:v>
                </c:pt>
                <c:pt idx="1">
                  <c:v>На наличие антигена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703</c:v>
                </c:pt>
                <c:pt idx="1">
                  <c:v>29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Восточно-Кавказский высокогорный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0.10721343438288226"/>
                  <c:y val="1.2420372697243345E-2"/>
                </c:manualLayout>
              </c:layout>
              <c:showVal val="1"/>
            </c:dLbl>
            <c:dLbl>
              <c:idx val="1"/>
              <c:layout>
                <c:manualLayout>
                  <c:x val="3.1453102433063145E-2"/>
                  <c:y val="-8.4458729937675198E-2"/>
                </c:manualLayout>
              </c:layout>
              <c:showVal val="1"/>
            </c:dLbl>
            <c:spPr>
              <a:noFill/>
              <a:ln w="19050">
                <a:solidFill>
                  <a:srgbClr val="413501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На наличие антител</c:v>
                </c:pt>
                <c:pt idx="1">
                  <c:v>На наличие антигена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73</c:v>
                </c:pt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Терско-Сунженский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>
                <c:manualLayout>
                  <c:x val="0.10721343438288226"/>
                  <c:y val="-6.2101863486216713E-2"/>
                </c:manualLayout>
              </c:layout>
              <c:showVal val="1"/>
            </c:dLbl>
            <c:dLbl>
              <c:idx val="1"/>
              <c:layout>
                <c:manualLayout>
                  <c:x val="-5.8662116246343134E-2"/>
                  <c:y val="-3.2292969012832691E-2"/>
                </c:manualLayout>
              </c:layout>
              <c:showVal val="1"/>
            </c:dLbl>
            <c:spPr>
              <a:noFill/>
              <a:ln w="19050">
                <a:solidFill>
                  <a:schemeClr val="bg2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На наличие антител</c:v>
                </c:pt>
                <c:pt idx="1">
                  <c:v>На наличие антигена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12</c:v>
                </c:pt>
                <c:pt idx="1">
                  <c:v>0</c:v>
                </c:pt>
              </c:numCache>
            </c:numRef>
          </c:val>
        </c:ser>
        <c:shape val="cylinder"/>
        <c:axId val="69277952"/>
        <c:axId val="69308416"/>
        <c:axId val="0"/>
      </c:bar3DChart>
      <c:catAx>
        <c:axId val="69277952"/>
        <c:scaling>
          <c:orientation val="minMax"/>
        </c:scaling>
        <c:axPos val="b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  <c:crossAx val="69308416"/>
        <c:crosses val="autoZero"/>
        <c:auto val="1"/>
        <c:lblAlgn val="ctr"/>
        <c:lblOffset val="100"/>
      </c:catAx>
      <c:valAx>
        <c:axId val="69308416"/>
        <c:scaling>
          <c:orientation val="minMax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692779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2397908440681569"/>
          <c:w val="1"/>
          <c:h val="0.26183946448458428"/>
        </c:manualLayout>
      </c:layout>
      <c:overlay val="1"/>
      <c:txPr>
        <a:bodyPr/>
        <a:lstStyle/>
        <a:p>
          <a:pPr>
            <a:defRPr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Исследовано</a:t>
            </a:r>
            <a:r>
              <a:rPr lang="ru-RU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aseline="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генодиагностическим</a:t>
            </a:r>
            <a:r>
              <a:rPr lang="ru-RU" baseline="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методом ПЦР</a:t>
            </a:r>
            <a:endParaRPr lang="ru-RU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5.1285621042107016E-2"/>
          <c:y val="0.20275994108762893"/>
          <c:w val="0.54162940228864476"/>
          <c:h val="0.699065966354615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Обследована физическая площадь очагов чумы (кв/км)</c:v>
                </c:pt>
              </c:strCache>
            </c:strRef>
          </c:tx>
          <c:explosion val="12"/>
          <c:dPt>
            <c:idx val="0"/>
            <c:spPr>
              <a:solidFill>
                <a:srgbClr val="FF00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BF1AE0"/>
              </a:solidFill>
            </c:spPr>
          </c:dPt>
          <c:dPt>
            <c:idx val="3"/>
            <c:spPr>
              <a:solidFill>
                <a:srgbClr val="0B3CD7"/>
              </a:solidFill>
            </c:spPr>
          </c:dPt>
          <c:dPt>
            <c:idx val="4"/>
            <c:spPr>
              <a:solidFill>
                <a:srgbClr val="8AF753"/>
              </a:solidFill>
            </c:spPr>
          </c:dPt>
          <c:dLbls>
            <c:dLbl>
              <c:idx val="0"/>
              <c:layout>
                <c:manualLayout>
                  <c:x val="5.0011109876680372E-2"/>
                  <c:y val="-2.4790374168951992E-2"/>
                </c:manualLayout>
              </c:layout>
              <c:showVal val="1"/>
            </c:dLbl>
            <c:dLbl>
              <c:idx val="1"/>
              <c:layout>
                <c:manualLayout>
                  <c:x val="-0.14645467633225936"/>
                  <c:y val="3.0125031152694746E-2"/>
                </c:manualLayout>
              </c:layout>
              <c:showVal val="1"/>
            </c:dLbl>
            <c:dLbl>
              <c:idx val="2"/>
              <c:layout>
                <c:manualLayout>
                  <c:x val="0.13965126560011837"/>
                  <c:y val="-0.12426598068051088"/>
                </c:manualLayout>
              </c:layout>
              <c:showVal val="1"/>
            </c:dLbl>
            <c:dLbl>
              <c:idx val="3"/>
              <c:layout>
                <c:manualLayout>
                  <c:x val="-3.3105580861385771E-2"/>
                  <c:y val="-1.0959491343067349E-2"/>
                </c:manualLayout>
              </c:layout>
              <c:showVal val="1"/>
            </c:dLbl>
            <c:dLbl>
              <c:idx val="4"/>
              <c:layout>
                <c:manualLayout>
                  <c:x val="3.3247810428471539E-2"/>
                  <c:y val="-6.2715619317152013E-2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schemeClr val="tx1">
                    <a:lumMod val="50000"/>
                  </a:schemeClr>
                </a:solidFill>
              </a:ln>
            </c:sp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Восточно-Кавказский высокогорный</c:v>
                </c:pt>
                <c:pt idx="1">
                  <c:v>Дагестанский равнинно-предгорный</c:v>
                </c:pt>
                <c:pt idx="2">
                  <c:v>Прикаспийский песчаный</c:v>
                </c:pt>
                <c:pt idx="3">
                  <c:v>Терско-Сунженский низкогорный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1075</c:v>
                </c:pt>
                <c:pt idx="2">
                  <c:v>1957</c:v>
                </c:pt>
                <c:pt idx="3">
                  <c:v>18</c:v>
                </c:pt>
              </c:numCache>
            </c:numRef>
          </c:val>
        </c:ser>
      </c:pie3DChart>
      <c:spPr>
        <a:solidFill>
          <a:schemeClr val="tx2">
            <a:lumMod val="10000"/>
            <a:lumOff val="90000"/>
          </a:schemeClr>
        </a:solidFill>
        <a:ln w="19050">
          <a:solidFill>
            <a:schemeClr val="bg2"/>
          </a:solidFill>
        </a:ln>
      </c:spPr>
    </c:plotArea>
    <c:legend>
      <c:legendPos val="r"/>
      <c:layout>
        <c:manualLayout>
          <c:xMode val="edge"/>
          <c:yMode val="edge"/>
          <c:x val="0.64972468336852773"/>
          <c:y val="0.12059789903223966"/>
          <c:w val="0.32493909572157531"/>
          <c:h val="0.86486411419752163"/>
        </c:manualLayout>
      </c:layout>
      <c:spPr>
        <a:ln w="38100">
          <a:solidFill>
            <a:schemeClr val="bg2"/>
          </a:solidFill>
        </a:ln>
      </c:spPr>
    </c:legend>
    <c:plotVisOnly val="1"/>
  </c:chart>
  <c:spPr>
    <a:solidFill>
      <a:schemeClr val="bg1"/>
    </a:solidFill>
    <a:ln w="31750">
      <a:solidFill>
        <a:schemeClr val="bg2"/>
      </a:solidFill>
    </a:ln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0"/>
      <c:rotY val="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3558262044957967"/>
          <c:y val="7.8824762714052768E-2"/>
          <c:w val="0.54162940228864931"/>
          <c:h val="0.73243307049967465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Столбец5</c:v>
                </c:pt>
              </c:strCache>
            </c:strRef>
          </c:tx>
          <c:spPr>
            <a:solidFill>
              <a:srgbClr val="00C459"/>
            </a:solidFill>
            <a:ln>
              <a:solidFill>
                <a:srgbClr val="4D4D4D"/>
              </a:solidFill>
            </a:ln>
            <a:effectLst>
              <a:outerShdw blurRad="101600" dist="50800" dir="5400000" sx="200000" sy="200000" algn="ctr" rotWithShape="0">
                <a:srgbClr val="000000"/>
              </a:outerShdw>
            </a:effectLst>
          </c:spPr>
          <c:dPt>
            <c:idx val="0"/>
            <c:spPr>
              <a:solidFill>
                <a:srgbClr val="00B050"/>
              </a:solidFill>
              <a:ln w="15875">
                <a:solidFill>
                  <a:schemeClr val="bg1"/>
                </a:solidFill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FF0000"/>
              </a:solidFill>
              <a:ln w="12700">
                <a:solidFill>
                  <a:schemeClr val="bg2"/>
                </a:solidFill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2"/>
            <c:spPr>
              <a:solidFill>
                <a:srgbClr val="0B3CD7"/>
              </a:solidFill>
              <a:ln>
                <a:solidFill>
                  <a:schemeClr val="bg1"/>
                </a:solidFill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</c:spPr>
          </c:dPt>
          <c:dLbls>
            <c:dLbl>
              <c:idx val="0"/>
              <c:layout>
                <c:manualLayout>
                  <c:x val="8.36006451260605E-3"/>
                  <c:y val="-0.29377073182345026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defRPr>
                    </a:pPr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2676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chemeClr val="bg2"/>
                </a:solidFill>
              </c:spPr>
              <c:showVal val="1"/>
            </c:dLbl>
            <c:dLbl>
              <c:idx val="1"/>
              <c:layout>
                <c:manualLayout>
                  <c:x val="9.3163377327189767E-2"/>
                  <c:y val="-0.20862047074134621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defRPr>
                    </a:pPr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3875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chemeClr val="bg2"/>
                </a:solidFill>
              </c:spPr>
              <c:showVal val="1"/>
            </c:dLbl>
            <c:dLbl>
              <c:idx val="2"/>
              <c:layout>
                <c:manualLayout>
                  <c:x val="1.4953199644484186E-3"/>
                  <c:y val="-9.5665609226603068E-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101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-1.2529163426285969E-2"/>
                  <c:y val="-8.4843988806048529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defRPr>
                    </a:pPr>
                    <a:r>
                      <a:rPr lang="en-US" sz="2000" dirty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3</a:t>
                    </a:r>
                    <a:r>
                      <a:rPr lang="en-US" sz="2000" dirty="0">
                        <a:solidFill>
                          <a:schemeClr val="bg1"/>
                        </a:solidFill>
                      </a:rPr>
                      <a:t>0</a:t>
                    </a:r>
                  </a:p>
                </c:rich>
              </c:tx>
              <c:spPr>
                <a:solidFill>
                  <a:schemeClr val="bg2"/>
                </a:solidFill>
              </c:spPr>
              <c:showVal val="1"/>
            </c:dLbl>
            <c:dLbl>
              <c:idx val="4"/>
              <c:layout>
                <c:manualLayout>
                  <c:x val="3.3247810428471823E-2"/>
                  <c:y val="-6.2715619317152013E-2"/>
                </c:manualLayout>
              </c:layout>
              <c:showVal val="1"/>
            </c:dLbl>
            <c:spPr>
              <a:solidFill>
                <a:schemeClr val="bg2"/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Носители</c:v>
                </c:pt>
                <c:pt idx="1">
                  <c:v>Переносчики</c:v>
                </c:pt>
                <c:pt idx="2">
                  <c:v>Вода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2676</c:v>
                </c:pt>
                <c:pt idx="1">
                  <c:v>3875</c:v>
                </c:pt>
                <c:pt idx="2">
                  <c:v>101</c:v>
                </c:pt>
              </c:numCache>
            </c:numRef>
          </c:val>
        </c:ser>
        <c:gapWidth val="100"/>
        <c:shape val="box"/>
        <c:axId val="66045440"/>
        <c:axId val="66043904"/>
        <c:axId val="0"/>
      </c:bar3DChart>
      <c:valAx>
        <c:axId val="66043904"/>
        <c:scaling>
          <c:orientation val="minMax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66045440"/>
        <c:crosses val="autoZero"/>
        <c:crossBetween val="between"/>
      </c:valAx>
      <c:catAx>
        <c:axId val="66045440"/>
        <c:scaling>
          <c:orientation val="minMax"/>
        </c:scaling>
        <c:delete val="1"/>
        <c:axPos val="b"/>
        <c:tickLblPos val="none"/>
        <c:crossAx val="66043904"/>
        <c:crosses val="autoZero"/>
        <c:auto val="1"/>
        <c:lblAlgn val="ctr"/>
        <c:lblOffset val="100"/>
      </c:catAx>
      <c:spPr>
        <a:solidFill>
          <a:schemeClr val="bg1"/>
        </a:solidFill>
        <a:ln w="47625">
          <a:solidFill>
            <a:schemeClr val="bg2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00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9695982853765"/>
          <c:y val="5.3863572215699783E-2"/>
          <c:w val="0.27430933599970936"/>
          <c:h val="0.78323429528851163"/>
        </c:manualLayout>
      </c:layout>
      <c:spPr>
        <a:ln w="50800">
          <a:solidFill>
            <a:schemeClr val="bg2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solidFill>
          <a:schemeClr val="bg1"/>
        </a:solidFill>
      </c:spPr>
    </c:floor>
    <c:sideWall>
      <c:spPr>
        <a:solidFill>
          <a:srgbClr val="FFFFFF"/>
        </a:solidFill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1093142428619047"/>
          <c:y val="4.1530004128894474E-2"/>
          <c:w val="0.84949274284339504"/>
          <c:h val="0.70219791755164462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Носители</c:v>
                </c:pt>
              </c:strCache>
            </c:strRef>
          </c:tx>
          <c:spPr>
            <a:solidFill>
              <a:srgbClr val="00B050"/>
            </a:solidFill>
            <a:ln w="38100">
              <a:solidFill>
                <a:schemeClr val="bg1"/>
              </a:solidFill>
            </a:ln>
            <a:effectLst>
              <a:outerShdw blurRad="228600" dist="50800" dir="5400000" sx="1000" sy="1000" algn="ctr" rotWithShape="0">
                <a:srgbClr val="000000">
                  <a:alpha val="94000"/>
                </a:srgbClr>
              </a:outerShdw>
            </a:effectLst>
          </c:spPr>
          <c:dLbls>
            <c:dLbl>
              <c:idx val="0"/>
              <c:layout>
                <c:manualLayout>
                  <c:x val="0.13207510785183391"/>
                  <c:y val="-2.2920043197814672E-2"/>
                </c:manualLayout>
              </c:layout>
              <c:showVal val="1"/>
            </c:dLbl>
            <c:dLbl>
              <c:idx val="1"/>
              <c:layout>
                <c:manualLayout>
                  <c:x val="0.1307590823241862"/>
                  <c:y val="-8.2141370693471855E-2"/>
                </c:manualLayout>
              </c:layout>
              <c:showVal val="1"/>
            </c:dLbl>
            <c:dLbl>
              <c:idx val="2"/>
              <c:layout>
                <c:manualLayout>
                  <c:x val="9.1359798775153225E-2"/>
                  <c:y val="2.3635751847683032E-3"/>
                </c:manualLayout>
              </c:layout>
              <c:showVal val="1"/>
            </c:dLbl>
            <c:spPr>
              <a:solidFill>
                <a:prstClr val="white"/>
              </a:solidFill>
              <a:ln w="19050"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На поиск антител (РПГА, РНАг)</c:v>
                </c:pt>
                <c:pt idx="1">
                  <c:v>На поиск антигена (РНГА; РНАт)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519</c:v>
                </c:pt>
                <c:pt idx="1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Люди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0.11464003999555605"/>
                  <c:y val="-1.5794264982166184E-2"/>
                </c:manualLayout>
              </c:layout>
              <c:showVal val="1"/>
            </c:dLbl>
            <c:dLbl>
              <c:idx val="1"/>
              <c:layout>
                <c:manualLayout>
                  <c:x val="0.13333333333333341"/>
                  <c:y val="0"/>
                </c:manualLayout>
              </c:layout>
              <c:showVal val="1"/>
            </c:dLbl>
            <c:spPr>
              <a:solidFill>
                <a:prstClr val="white"/>
              </a:solidFill>
              <a:ln w="19050"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На поиск антител (РПГА, РНАг)</c:v>
                </c:pt>
                <c:pt idx="1">
                  <c:v>На поиск антигена (РНГА; РНАт)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</c:v>
                </c:pt>
              </c:numCache>
            </c:numRef>
          </c:val>
        </c:ser>
        <c:shape val="cylinder"/>
        <c:axId val="78909440"/>
        <c:axId val="78910976"/>
        <c:axId val="0"/>
      </c:bar3DChart>
      <c:catAx>
        <c:axId val="78909440"/>
        <c:scaling>
          <c:orientation val="minMax"/>
        </c:scaling>
        <c:axPos val="b"/>
        <c:tickLblPos val="nextTo"/>
        <c:spPr>
          <a:noFill/>
        </c:spPr>
        <c:txPr>
          <a:bodyPr/>
          <a:lstStyle/>
          <a:p>
            <a:pPr>
              <a:defRPr b="1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  <c:crossAx val="78910976"/>
        <c:crosses val="autoZero"/>
        <c:auto val="1"/>
        <c:lblAlgn val="ctr"/>
        <c:lblOffset val="100"/>
      </c:catAx>
      <c:valAx>
        <c:axId val="78910976"/>
        <c:scaling>
          <c:orientation val="minMax"/>
        </c:scaling>
        <c:axPos val="l"/>
        <c:majorGridlines>
          <c:spPr>
            <a:ln>
              <a:solidFill>
                <a:schemeClr val="bg2"/>
              </a:solidFill>
            </a:ln>
            <a:effectLst>
              <a:outerShdw blurRad="127000" dist="50800" dir="5400000" algn="ctr" rotWithShape="0">
                <a:srgbClr val="FFFF00">
                  <a:alpha val="95000"/>
                </a:srgbClr>
              </a:outerShdw>
            </a:effectLst>
          </c:spPr>
        </c:majorGridlines>
        <c:numFmt formatCode="General" sourceLinked="1"/>
        <c:tickLblPos val="nextTo"/>
        <c:spPr>
          <a:solidFill>
            <a:schemeClr val="bg1"/>
          </a:solidFill>
        </c:spPr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78909440"/>
        <c:crosses val="autoZero"/>
        <c:crossBetween val="between"/>
      </c:valAx>
      <c:spPr>
        <a:noFill/>
        <a:ln w="38100">
          <a:solidFill>
            <a:schemeClr val="bg2"/>
          </a:solidFill>
        </a:ln>
      </c:spPr>
    </c:plotArea>
    <c:legend>
      <c:legendPos val="b"/>
      <c:layout>
        <c:manualLayout>
          <c:xMode val="edge"/>
          <c:yMode val="edge"/>
          <c:x val="7.3611057544853323E-2"/>
          <c:y val="0.91384351902076244"/>
          <c:w val="0.84305555555556067"/>
          <c:h val="6.8700113132969573E-2"/>
        </c:manualLayout>
      </c:layout>
      <c:overlay val="1"/>
      <c:spPr>
        <a:ln w="28575">
          <a:solidFill>
            <a:schemeClr val="tx1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</a:defRPr>
          </a:pPr>
          <a:endParaRPr lang="ru-RU"/>
        </a:p>
      </c:txPr>
    </c:legend>
    <c:plotVisOnly val="1"/>
  </c:chart>
  <c:spPr>
    <a:solidFill>
      <a:srgbClr val="FFFFFF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Исследовано</a:t>
            </a:r>
            <a:r>
              <a:rPr lang="ru-RU" baseline="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baseline="0" dirty="0" err="1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генодиагностическим</a:t>
            </a:r>
            <a:r>
              <a:rPr lang="ru-RU" baseline="0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методом (ПЦР) на туляремию</a:t>
            </a:r>
            <a:endParaRPr lang="ru-RU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c:rich>
      </c:tx>
      <c:layout>
        <c:manualLayout>
          <c:xMode val="edge"/>
          <c:yMode val="edge"/>
          <c:x val="0.18299448209458319"/>
          <c:y val="1.1452551448107627E-2"/>
        </c:manualLayout>
      </c:layout>
      <c:spPr>
        <a:solidFill>
          <a:schemeClr val="bg1"/>
        </a:solidFill>
        <a:ln w="19050">
          <a:solidFill>
            <a:prstClr val="black"/>
          </a:solidFill>
        </a:ln>
        <a:scene3d>
          <a:camera prst="orthographicFront"/>
          <a:lightRig rig="threePt" dir="t"/>
        </a:scene3d>
        <a:sp3d>
          <a:bevelT w="114300" prst="artDeco"/>
        </a:sp3d>
      </c:spPr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4.9815876939599504E-2"/>
          <c:y val="0.17654288412398644"/>
          <c:w val="0.59307044587638358"/>
          <c:h val="0.765800233907944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Столбец5</c:v>
                </c:pt>
              </c:strCache>
            </c:strRef>
          </c:tx>
          <c:spPr>
            <a:ln w="25400">
              <a:solidFill>
                <a:schemeClr val="bg1"/>
              </a:solidFill>
            </a:ln>
          </c:spPr>
          <c:explosion val="12"/>
          <c:dPt>
            <c:idx val="0"/>
            <c:explosion val="13"/>
            <c:spPr>
              <a:solidFill>
                <a:srgbClr val="0000FF"/>
              </a:solidFill>
              <a:ln w="25400">
                <a:solidFill>
                  <a:schemeClr val="bg1"/>
                </a:solidFill>
              </a:ln>
            </c:spPr>
          </c:dPt>
          <c:dPt>
            <c:idx val="1"/>
            <c:spPr>
              <a:solidFill>
                <a:srgbClr val="00C459"/>
              </a:solidFill>
              <a:ln w="25400">
                <a:solidFill>
                  <a:schemeClr val="bg1"/>
                </a:solidFill>
              </a:ln>
            </c:spPr>
          </c:dPt>
          <c:dPt>
            <c:idx val="2"/>
            <c:spPr>
              <a:solidFill>
                <a:srgbClr val="BF1AE0"/>
              </a:solidFill>
              <a:ln w="25400">
                <a:solidFill>
                  <a:schemeClr val="bg1"/>
                </a:solidFill>
              </a:ln>
            </c:spPr>
          </c:dPt>
          <c:dPt>
            <c:idx val="3"/>
            <c:explosion val="14"/>
            <c:spPr>
              <a:solidFill>
                <a:srgbClr val="FF0000"/>
              </a:solidFill>
              <a:ln w="25400">
                <a:solidFill>
                  <a:schemeClr val="bg1"/>
                </a:solidFill>
              </a:ln>
            </c:spPr>
          </c:dPt>
          <c:dPt>
            <c:idx val="4"/>
            <c:spPr>
              <a:solidFill>
                <a:srgbClr val="8AF753"/>
              </a:solidFill>
              <a:ln w="2540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0.1365217894810182"/>
                  <c:y val="-0.20939340073325191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chemeClr val="bg2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913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2.5071366834946811E-2"/>
                  <c:y val="-9.062196552475478E-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chemeClr val="bg2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202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2.0716977774597602E-2"/>
                  <c:y val="-3.4998095449711941E-2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chemeClr val="bg2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1</a:t>
                    </a:r>
                    <a:r>
                      <a:rPr lang="ru-RU" sz="2000" dirty="0" smtClean="0"/>
                      <a:t>01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8.0238965915275268E-2"/>
                  <c:y val="-1.8903022319309503E-3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chemeClr val="bg2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13</a:t>
                    </a:r>
                    <a:endParaRPr lang="en-US" sz="2000" dirty="0"/>
                  </a:p>
                </c:rich>
              </c:tx>
              <c:showVal val="1"/>
            </c:dLbl>
            <c:dLbl>
              <c:idx val="4"/>
              <c:layout>
                <c:manualLayout>
                  <c:x val="3.3247810428471698E-2"/>
                  <c:y val="-6.2715619317152013E-2"/>
                </c:manualLayout>
              </c:layout>
              <c:showVal val="1"/>
            </c:dLbl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</c:spPr>
            <c:txPr>
              <a:bodyPr/>
              <a:lstStyle/>
              <a:p>
                <a:pPr>
                  <a:defRPr>
                    <a:solidFill>
                      <a:schemeClr val="bg2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Носители</c:v>
                </c:pt>
                <c:pt idx="1">
                  <c:v>Переносчики</c:v>
                </c:pt>
                <c:pt idx="2">
                  <c:v>Вода</c:v>
                </c:pt>
                <c:pt idx="3">
                  <c:v>Погадки птиц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913</c:v>
                </c:pt>
                <c:pt idx="1">
                  <c:v>202</c:v>
                </c:pt>
                <c:pt idx="2">
                  <c:v>101</c:v>
                </c:pt>
                <c:pt idx="3">
                  <c:v>13</c:v>
                </c:pt>
              </c:numCache>
            </c:numRef>
          </c:val>
        </c:ser>
      </c:pie3DChart>
      <c:spPr>
        <a:noFill/>
        <a:ln w="47625">
          <a:solidFill>
            <a:schemeClr val="bg2"/>
          </a:solidFill>
        </a:ln>
      </c:spPr>
    </c:plotArea>
    <c:legend>
      <c:legendPos val="r"/>
      <c:layout>
        <c:manualLayout>
          <c:xMode val="edge"/>
          <c:yMode val="edge"/>
          <c:x val="0.67324058900862871"/>
          <c:y val="0.1754153817744013"/>
          <c:w val="0.29113501277635773"/>
          <c:h val="0.75761251752809589"/>
        </c:manualLayout>
      </c:layout>
      <c:spPr>
        <a:ln w="50800">
          <a:solidFill>
            <a:schemeClr val="bg2"/>
          </a:solidFill>
        </a:ln>
      </c:spPr>
      <c:txPr>
        <a:bodyPr/>
        <a:lstStyle/>
        <a:p>
          <a:pPr>
            <a:defRPr sz="200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0"/>
      <c:rotY val="0"/>
      <c:perspective val="30"/>
    </c:view3D>
    <c:sideWall>
      <c:spPr>
        <a:solidFill>
          <a:srgbClr val="FFFF00"/>
        </a:solidFill>
      </c:spPr>
    </c:sideWall>
    <c:backWall>
      <c:spPr>
        <a:solidFill>
          <a:schemeClr val="bg1"/>
        </a:solidFill>
      </c:spPr>
    </c:backWall>
    <c:plotArea>
      <c:layout>
        <c:manualLayout>
          <c:layoutTarget val="inner"/>
          <c:xMode val="edge"/>
          <c:yMode val="edge"/>
          <c:x val="0.13558262044957967"/>
          <c:y val="7.8824762714052768E-2"/>
          <c:w val="0.54162940228865053"/>
          <c:h val="0.73243307049967465"/>
        </c:manualLayout>
      </c:layout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Столбец5</c:v>
                </c:pt>
              </c:strCache>
            </c:strRef>
          </c:tx>
          <c:spPr>
            <a:solidFill>
              <a:srgbClr val="00C459"/>
            </a:solidFill>
            <a:ln>
              <a:solidFill>
                <a:srgbClr val="4D4D4D"/>
              </a:solidFill>
            </a:ln>
            <a:effectLst>
              <a:outerShdw blurRad="101600" dist="50800" dir="5400000" sx="200000" sy="200000" algn="ctr" rotWithShape="0">
                <a:srgbClr val="000000"/>
              </a:outerShdw>
            </a:effectLst>
          </c:spPr>
          <c:dPt>
            <c:idx val="0"/>
            <c:spPr>
              <a:solidFill>
                <a:srgbClr val="00B050"/>
              </a:solidFill>
              <a:ln w="15875">
                <a:solidFill>
                  <a:schemeClr val="bg1"/>
                </a:solidFill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  <a:contourClr>
                  <a:srgbClr val="000000"/>
                </a:contourClr>
              </a:sp3d>
            </c:spPr>
          </c:dPt>
          <c:dPt>
            <c:idx val="1"/>
            <c:spPr>
              <a:solidFill>
                <a:srgbClr val="FF0000"/>
              </a:solidFill>
              <a:ln w="12700">
                <a:noFill/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  <a:scene3d>
                <a:camera prst="orthographicFront"/>
                <a:lightRig rig="threePt" dir="t"/>
              </a:scene3d>
              <a:sp3d>
                <a:bevelT w="63500"/>
              </a:sp3d>
            </c:spPr>
          </c:dPt>
          <c:dPt>
            <c:idx val="2"/>
            <c:spPr>
              <a:solidFill>
                <a:srgbClr val="0B3CD7"/>
              </a:solidFill>
              <a:ln>
                <a:solidFill>
                  <a:schemeClr val="bg1"/>
                </a:solidFill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</c:spPr>
          </c:dPt>
          <c:dPt>
            <c:idx val="3"/>
            <c:spPr>
              <a:solidFill>
                <a:srgbClr val="BF1AE0"/>
              </a:solidFill>
              <a:ln>
                <a:solidFill>
                  <a:schemeClr val="bg1"/>
                </a:solidFill>
              </a:ln>
              <a:effectLst>
                <a:outerShdw blurRad="101600" dist="50800" dir="5400000" sx="200000" sy="200000" algn="ctr" rotWithShape="0">
                  <a:srgbClr val="000000"/>
                </a:outerShdw>
              </a:effectLst>
            </c:spPr>
          </c:dPt>
          <c:dLbls>
            <c:dLbl>
              <c:idx val="0"/>
              <c:layout>
                <c:manualLayout>
                  <c:x val="1.1349374551603501E-2"/>
                  <c:y val="-0.12479510473335449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defRPr>
                    </a:pPr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91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chemeClr val="bg2"/>
                </a:solidFill>
              </c:spPr>
              <c:showVal val="1"/>
            </c:dLbl>
            <c:dLbl>
              <c:idx val="1"/>
              <c:layout>
                <c:manualLayout>
                  <c:x val="1.9894211377643541E-3"/>
                  <c:y val="-8.2559815758176655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defRPr>
                    </a:pPr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1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chemeClr val="bg2"/>
                </a:solidFill>
              </c:spPr>
              <c:showVal val="1"/>
            </c:dLbl>
            <c:dLbl>
              <c:idx val="2"/>
              <c:layout>
                <c:manualLayout>
                  <c:x val="-0.10014118017018826"/>
                  <c:y val="-0.20185917411726628"/>
                </c:manualLayout>
              </c:layout>
              <c:tx>
                <c:rich>
                  <a:bodyPr/>
                  <a:lstStyle/>
                  <a:p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1356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-1.2529163426285969E-2"/>
                  <c:y val="-8.4843988806048529E-2"/>
                </c:manualLayout>
              </c:layout>
              <c:tx>
                <c:rich>
                  <a:bodyPr/>
                  <a:lstStyle/>
                  <a:p>
                    <a:pPr>
                      <a:defRPr sz="200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defRPr>
                    </a:pPr>
                    <a:r>
                      <a:rPr lang="ru-RU" sz="2000" dirty="0" smtClean="0">
                        <a:solidFill>
                          <a:schemeClr val="bg1"/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rPr>
                      <a:t>2</a:t>
                    </a:r>
                    <a:r>
                      <a:rPr lang="en-US" sz="2000" dirty="0" smtClean="0">
                        <a:solidFill>
                          <a:schemeClr val="bg1"/>
                        </a:solidFill>
                      </a:rPr>
                      <a:t>0</a:t>
                    </a:r>
                    <a:endParaRPr lang="en-US" sz="20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solidFill>
                  <a:schemeClr val="bg2"/>
                </a:solidFill>
              </c:spPr>
              <c:showVal val="1"/>
            </c:dLbl>
            <c:dLbl>
              <c:idx val="4"/>
              <c:layout>
                <c:manualLayout>
                  <c:x val="3.3247810428471893E-2"/>
                  <c:y val="-6.2715619317152013E-2"/>
                </c:manualLayout>
              </c:layout>
              <c:showVal val="1"/>
            </c:dLbl>
            <c:spPr>
              <a:solidFill>
                <a:schemeClr val="bg2"/>
              </a:solidFill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latin typeface="Verdana" pitchFamily="34" charset="0"/>
                    <a:ea typeface="Verdana" pitchFamily="34" charset="0"/>
                    <a:cs typeface="Verdana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Люди (сыв. крови)</c:v>
                </c:pt>
                <c:pt idx="1">
                  <c:v>Люди положит.</c:v>
                </c:pt>
                <c:pt idx="2">
                  <c:v>Клещи (пулы)</c:v>
                </c:pt>
                <c:pt idx="3">
                  <c:v>Клещи положит.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91</c:v>
                </c:pt>
                <c:pt idx="1">
                  <c:v>1</c:v>
                </c:pt>
                <c:pt idx="2">
                  <c:v>1356</c:v>
                </c:pt>
                <c:pt idx="3">
                  <c:v>20</c:v>
                </c:pt>
              </c:numCache>
            </c:numRef>
          </c:val>
        </c:ser>
        <c:gapWidth val="100"/>
        <c:shape val="box"/>
        <c:axId val="92073344"/>
        <c:axId val="92071808"/>
        <c:axId val="0"/>
      </c:bar3DChart>
      <c:valAx>
        <c:axId val="92071808"/>
        <c:scaling>
          <c:orientation val="minMax"/>
        </c:scaling>
        <c:axPos val="l"/>
        <c:majorGridlines>
          <c:spPr>
            <a:ln>
              <a:solidFill>
                <a:schemeClr val="tx1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2"/>
                </a:solidFill>
              </a:defRPr>
            </a:pPr>
            <a:endParaRPr lang="ru-RU"/>
          </a:p>
        </c:txPr>
        <c:crossAx val="92073344"/>
        <c:crosses val="autoZero"/>
        <c:crossBetween val="between"/>
      </c:valAx>
      <c:catAx>
        <c:axId val="92073344"/>
        <c:scaling>
          <c:orientation val="minMax"/>
        </c:scaling>
        <c:delete val="1"/>
        <c:axPos val="b"/>
        <c:tickLblPos val="none"/>
        <c:crossAx val="92071808"/>
        <c:crosses val="autoZero"/>
        <c:auto val="1"/>
        <c:lblAlgn val="ctr"/>
        <c:lblOffset val="100"/>
      </c:catAx>
      <c:spPr>
        <a:solidFill>
          <a:schemeClr val="bg1"/>
        </a:solidFill>
        <a:ln w="47625">
          <a:solidFill>
            <a:schemeClr val="bg2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200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969598285376566"/>
          <c:y val="5.3863572215699783E-2"/>
          <c:w val="0.27430933599970975"/>
          <c:h val="0.78323429528851163"/>
        </c:manualLayout>
      </c:layout>
      <c:spPr>
        <a:ln w="50800">
          <a:solidFill>
            <a:schemeClr val="bg2"/>
          </a:solidFill>
        </a:ln>
      </c:spPr>
      <c:txPr>
        <a:bodyPr/>
        <a:lstStyle/>
        <a:p>
          <a:pPr>
            <a:defRPr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defRPr>
          </a:pPr>
          <a:endParaRPr lang="ru-RU"/>
        </a:p>
      </c:txPr>
    </c:legend>
    <c:plotVisOnly val="1"/>
  </c:chart>
  <c:spPr>
    <a:solidFill>
      <a:schemeClr val="bg1"/>
    </a:soli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0.225</cdr:x>
      <cdr:y>0.81579</cdr:y>
    </cdr:from>
    <cdr:to>
      <cdr:x>0.46667</cdr:x>
      <cdr:y>0.90789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944216" y="4464499"/>
          <a:ext cx="2088232" cy="504027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Всего: 41800</a:t>
          </a:r>
          <a:endParaRPr lang="ru-RU" sz="2000" dirty="0">
            <a:solidFill>
              <a:schemeClr val="accent3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0.28814</cdr:x>
      <cdr:y>0.87143</cdr:y>
    </cdr:from>
    <cdr:to>
      <cdr:x>0.50847</cdr:x>
      <cdr:y>0.96353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448309" y="4392495"/>
          <a:ext cx="1872171" cy="464236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 Всего: 168 </a:t>
          </a:r>
          <a:endParaRPr lang="ru-RU" sz="2000" dirty="0">
            <a:solidFill>
              <a:schemeClr val="accent3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0.225</cdr:x>
      <cdr:y>0.80769</cdr:y>
    </cdr:from>
    <cdr:to>
      <cdr:x>0.45763</cdr:x>
      <cdr:y>0.89979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911812" y="4536491"/>
          <a:ext cx="1976620" cy="517291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Всего:57500</a:t>
          </a:r>
          <a:endParaRPr lang="ru-RU" sz="2000" dirty="0">
            <a:solidFill>
              <a:schemeClr val="accent3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0.61667</cdr:x>
      <cdr:y>0</cdr:y>
    </cdr:from>
    <cdr:to>
      <cdr:x>0.83855</cdr:x>
      <cdr:y>0.08065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328621" y="0"/>
          <a:ext cx="1917256" cy="360040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 w="42500" cap="flat" cmpd="sng" algn="ctr">
          <a:solidFill>
            <a:schemeClr val="bg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9pPr>
        </a:lstStyle>
        <a:p xmlns:a="http://schemas.openxmlformats.org/drawingml/2006/main">
          <a:r>
            <a:rPr lang="ru-RU" sz="2000" dirty="0" smtClean="0">
              <a:solidFill>
                <a:schemeClr val="accent3"/>
              </a:solidFill>
            </a:rPr>
            <a:t>Всего:14083</a:t>
          </a:r>
          <a:endParaRPr lang="ru-RU" sz="2000" dirty="0">
            <a:solidFill>
              <a:schemeClr val="accent3"/>
            </a:solidFill>
          </a:endParaRPr>
        </a:p>
      </cdr:txBody>
    </cdr:sp>
  </cdr:relSizeAnchor>
  <cdr:relSizeAnchor xmlns:cdr="http://schemas.openxmlformats.org/drawingml/2006/chartDrawing">
    <cdr:from>
      <cdr:x>0.14167</cdr:x>
      <cdr:y>0</cdr:y>
    </cdr:from>
    <cdr:to>
      <cdr:x>0.34001</cdr:x>
      <cdr:y>0.08065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224136" y="-216024"/>
          <a:ext cx="1713848" cy="360062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 w="42500" cap="flat" cmpd="sng" algn="ctr">
          <a:solidFill>
            <a:schemeClr val="bg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9pPr>
        </a:lstStyle>
        <a:p xmlns:a="http://schemas.openxmlformats.org/drawingml/2006/main">
          <a:r>
            <a:rPr lang="ru-RU" sz="2000" dirty="0" smtClean="0">
              <a:solidFill>
                <a:schemeClr val="accent3"/>
              </a:solidFill>
            </a:rPr>
            <a:t>Всего:6087</a:t>
          </a:r>
          <a:endParaRPr lang="ru-RU" sz="2000" dirty="0">
            <a:solidFill>
              <a:schemeClr val="accent3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0.5315</cdr:x>
      <cdr:y>0.25333</cdr:y>
    </cdr:from>
    <cdr:to>
      <cdr:x>0.7</cdr:x>
      <cdr:y>0.33333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592671" y="1295167"/>
          <a:ext cx="1456002" cy="409005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 w="42500" cap="flat" cmpd="sng" algn="ctr">
          <a:solidFill>
            <a:schemeClr val="bg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9pPr>
        </a:lstStyle>
        <a:p xmlns:a="http://schemas.openxmlformats.org/drawingml/2006/main">
          <a:r>
            <a:rPr lang="ru-RU" sz="2000" dirty="0" smtClean="0">
              <a:solidFill>
                <a:schemeClr val="accent3"/>
              </a:solidFill>
            </a:rPr>
            <a:t>Всего:45</a:t>
          </a:r>
          <a:endParaRPr lang="ru-RU" sz="2000" dirty="0">
            <a:solidFill>
              <a:schemeClr val="accent3"/>
            </a:solidFill>
          </a:endParaRPr>
        </a:p>
      </cdr:txBody>
    </cdr:sp>
  </cdr:relSizeAnchor>
  <cdr:relSizeAnchor xmlns:cdr="http://schemas.openxmlformats.org/drawingml/2006/chartDrawing">
    <cdr:from>
      <cdr:x>0.14167</cdr:x>
      <cdr:y>0</cdr:y>
    </cdr:from>
    <cdr:to>
      <cdr:x>0.37388</cdr:x>
      <cdr:y>0.08034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1224136" y="0"/>
          <a:ext cx="2006517" cy="410744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 w="42500" cap="flat" cmpd="sng" algn="ctr">
          <a:solidFill>
            <a:schemeClr val="bg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9pPr>
        </a:lstStyle>
        <a:p xmlns:a="http://schemas.openxmlformats.org/drawingml/2006/main">
          <a:r>
            <a:rPr lang="ru-RU" sz="2000" dirty="0" smtClean="0">
              <a:solidFill>
                <a:schemeClr val="accent3"/>
              </a:solidFill>
            </a:rPr>
            <a:t>Всего: 1887</a:t>
          </a:r>
          <a:endParaRPr lang="ru-RU" sz="2000" dirty="0">
            <a:solidFill>
              <a:schemeClr val="accent3"/>
            </a:solidFill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0.22881</cdr:x>
      <cdr:y>0.7973</cdr:y>
    </cdr:from>
    <cdr:to>
      <cdr:x>0.44464</cdr:x>
      <cdr:y>0.8894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944216" y="4248472"/>
          <a:ext cx="1833832" cy="490763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Всего: 3055 </a:t>
          </a:r>
          <a:endParaRPr lang="ru-RU" sz="2000" dirty="0">
            <a:solidFill>
              <a:schemeClr val="accent3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0.22881</cdr:x>
      <cdr:y>0.87838</cdr:y>
    </cdr:from>
    <cdr:to>
      <cdr:x>0.47458</cdr:x>
      <cdr:y>0.97048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1944216" y="4427527"/>
          <a:ext cx="2088232" cy="464236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 Всего: 6652 </a:t>
          </a:r>
          <a:endParaRPr lang="ru-RU" sz="2000" dirty="0">
            <a:solidFill>
              <a:schemeClr val="accent3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0.60833</cdr:x>
      <cdr:y>0.40299</cdr:y>
    </cdr:from>
    <cdr:to>
      <cdr:x>0.78333</cdr:x>
      <cdr:y>0.51097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256555" y="1944240"/>
          <a:ext cx="1512197" cy="520953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 w="42500" cap="flat" cmpd="sng" algn="ctr">
          <a:solidFill>
            <a:schemeClr val="bg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9pPr>
        </a:lstStyle>
        <a:p xmlns:a="http://schemas.openxmlformats.org/drawingml/2006/main">
          <a:r>
            <a:rPr lang="ru-RU" sz="2000" dirty="0" smtClean="0">
              <a:solidFill>
                <a:schemeClr val="accent3"/>
              </a:solidFill>
            </a:rPr>
            <a:t>Всего: 26</a:t>
          </a:r>
          <a:endParaRPr lang="ru-RU" sz="2000" dirty="0">
            <a:solidFill>
              <a:schemeClr val="accent3"/>
            </a:solidFill>
          </a:endParaRPr>
        </a:p>
      </cdr:txBody>
    </cdr:sp>
  </cdr:relSizeAnchor>
  <cdr:relSizeAnchor xmlns:cdr="http://schemas.openxmlformats.org/drawingml/2006/chartDrawing">
    <cdr:from>
      <cdr:x>0.3</cdr:x>
      <cdr:y>0.01493</cdr:y>
    </cdr:from>
    <cdr:to>
      <cdr:x>0.48184</cdr:x>
      <cdr:y>0.11554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592288" y="72008"/>
          <a:ext cx="1571273" cy="485397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 w="42500" cap="flat" cmpd="sng" algn="ctr">
          <a:solidFill>
            <a:schemeClr val="bg2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1pPr>
          <a:lvl2pPr marL="457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2pPr>
          <a:lvl3pPr marL="914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3pPr>
          <a:lvl4pPr marL="1371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4pPr>
          <a:lvl5pPr marL="18288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5pPr>
          <a:lvl6pPr marL="22860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6pPr>
          <a:lvl7pPr marL="27432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7pPr>
          <a:lvl8pPr marL="32004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8pPr>
          <a:lvl9pPr marL="3657600" algn="l" defTabSz="914400" rtl="0" eaLnBrk="1" latinLnBrk="0" hangingPunct="1">
            <a:defRPr sz="1800" kern="1200">
              <a:solidFill>
                <a:sysClr val="window" lastClr="FFFFFF"/>
              </a:solidFill>
              <a:latin typeface="Verdana"/>
            </a:defRPr>
          </a:lvl9pPr>
        </a:lstStyle>
        <a:p xmlns:a="http://schemas.openxmlformats.org/drawingml/2006/main">
          <a:pPr algn="r"/>
          <a:r>
            <a:rPr lang="ru-RU" sz="2000" dirty="0" smtClean="0">
              <a:solidFill>
                <a:schemeClr val="accent3"/>
              </a:solidFill>
            </a:rPr>
            <a:t>Всего:520</a:t>
          </a:r>
          <a:endParaRPr lang="ru-RU" sz="2000" dirty="0">
            <a:solidFill>
              <a:schemeClr val="accent3"/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0.24167</cdr:x>
      <cdr:y>0.83117</cdr:y>
    </cdr:from>
    <cdr:to>
      <cdr:x>0.45763</cdr:x>
      <cdr:y>0.91028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053456" y="4608518"/>
          <a:ext cx="1834976" cy="438635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Всего: 1120</a:t>
          </a:r>
          <a:endParaRPr lang="ru-RU" sz="2000" dirty="0">
            <a:solidFill>
              <a:schemeClr val="accent3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0.28814</cdr:x>
      <cdr:y>0.87143</cdr:y>
    </cdr:from>
    <cdr:to>
      <cdr:x>0.5339</cdr:x>
      <cdr:y>0.96353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448309" y="3827746"/>
          <a:ext cx="2088195" cy="404548"/>
        </a:xfrm>
        <a:prstGeom xmlns:a="http://schemas.openxmlformats.org/drawingml/2006/main" prst="rect">
          <a:avLst/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bg2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2000" dirty="0" smtClean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rPr>
            <a:t>  Всего: 1467 </a:t>
          </a:r>
          <a:endParaRPr lang="ru-RU" sz="2000" dirty="0">
            <a:solidFill>
              <a:schemeClr val="accent3"/>
            </a:solidFill>
            <a:latin typeface="Verdana" pitchFamily="34" charset="0"/>
            <a:ea typeface="Verdana" pitchFamily="34" charset="0"/>
            <a:cs typeface="Verdana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D3B29ED-0413-415A-A60D-2BEA3E2C20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2BE30C-2ED8-41A7-AE53-8B09D8E82404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4CDA9D1-965F-4AB3-8D9D-B5FC0A065549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0415B4-BEB0-445B-9BF3-4CD5F8227007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276225"/>
            <a:ext cx="7086600" cy="70485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923925"/>
            <a:ext cx="7086600" cy="6858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1717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63627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3716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E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52400"/>
            <a:ext cx="86868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3716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3528" y="476672"/>
            <a:ext cx="8496944" cy="4680520"/>
          </a:xfrm>
          <a:solidFill>
            <a:schemeClr val="bg1"/>
          </a:solidFill>
          <a:ln w="63500">
            <a:solidFill>
              <a:srgbClr val="00B050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chemeClr val="bg2"/>
                </a:solidFill>
                <a:effectLst/>
                <a:latin typeface="Century" pitchFamily="18" charset="0"/>
              </a:rPr>
              <a:t>ФКУЗ «Дагестанская противочумная станция» Роспотребнадзора</a:t>
            </a:r>
            <a:r>
              <a:rPr lang="ru-RU" dirty="0" smtClean="0">
                <a:solidFill>
                  <a:schemeClr val="bg2"/>
                </a:solidFill>
                <a:effectLst/>
                <a:latin typeface="Century" pitchFamily="18" charset="0"/>
              </a:rPr>
              <a:t/>
            </a:r>
            <a:br>
              <a:rPr lang="ru-RU" dirty="0" smtClean="0">
                <a:solidFill>
                  <a:schemeClr val="bg2"/>
                </a:solidFill>
                <a:effectLst/>
                <a:latin typeface="Century" pitchFamily="18" charset="0"/>
              </a:rPr>
            </a:br>
            <a:r>
              <a:rPr lang="ru-RU" sz="1800" dirty="0" smtClean="0">
                <a:solidFill>
                  <a:schemeClr val="bg2"/>
                </a:solidFill>
                <a:effectLst/>
                <a:latin typeface="Century" pitchFamily="18" charset="0"/>
              </a:rPr>
              <a:t/>
            </a:r>
            <a:br>
              <a:rPr lang="ru-RU" sz="1800" dirty="0" smtClean="0">
                <a:solidFill>
                  <a:schemeClr val="bg2"/>
                </a:solidFill>
                <a:effectLst/>
                <a:latin typeface="Century" pitchFamily="18" charset="0"/>
              </a:rPr>
            </a:br>
            <a:r>
              <a:rPr lang="ru-RU" sz="3600" b="1" dirty="0" smtClean="0">
                <a:solidFill>
                  <a:schemeClr val="bg2"/>
                </a:solidFill>
                <a:effectLst/>
                <a:latin typeface="Century" pitchFamily="18" charset="0"/>
              </a:rPr>
              <a:t>Анализ работы ФКУЗ «Дагестанская противочумная станция Роспотребнадзора по обеспечению </a:t>
            </a:r>
            <a:r>
              <a:rPr lang="ru-RU" sz="3600" b="1" dirty="0" err="1" smtClean="0">
                <a:solidFill>
                  <a:schemeClr val="bg2"/>
                </a:solidFill>
                <a:effectLst/>
                <a:latin typeface="Century" pitchFamily="18" charset="0"/>
              </a:rPr>
              <a:t>эпидблагополучия</a:t>
            </a:r>
            <a:r>
              <a:rPr lang="ru-RU" sz="3600" b="1" dirty="0" smtClean="0">
                <a:solidFill>
                  <a:schemeClr val="bg2"/>
                </a:solidFill>
                <a:effectLst/>
                <a:latin typeface="Century" pitchFamily="18" charset="0"/>
              </a:rPr>
              <a:t> населения РД на подконтрольной территории  </a:t>
            </a:r>
          </a:p>
          <a:p>
            <a:r>
              <a:rPr lang="ru-RU" sz="3600" b="1" dirty="0" smtClean="0">
                <a:solidFill>
                  <a:schemeClr val="bg2"/>
                </a:solidFill>
                <a:effectLst/>
                <a:latin typeface="Century" pitchFamily="18" charset="0"/>
              </a:rPr>
              <a:t>в 2018 году.</a:t>
            </a:r>
            <a:endParaRPr lang="en-US" sz="3600" b="1" dirty="0">
              <a:solidFill>
                <a:schemeClr val="bg2"/>
              </a:solidFill>
            </a:endParaRPr>
          </a:p>
          <a:p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907704" y="5157192"/>
            <a:ext cx="5256584" cy="1584176"/>
          </a:xfrm>
          <a:solidFill>
            <a:schemeClr val="bg1"/>
          </a:solidFill>
          <a:ln w="63500">
            <a:solidFill>
              <a:srgbClr val="00B050"/>
            </a:solidFill>
          </a:ln>
        </p:spPr>
        <p:txBody>
          <a:bodyPr/>
          <a:lstStyle/>
          <a:p>
            <a:r>
              <a:rPr lang="ru-RU" sz="3200" dirty="0" smtClean="0">
                <a:solidFill>
                  <a:srgbClr val="FF0000"/>
                </a:solidFill>
                <a:latin typeface="Century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Century" pitchFamily="18" charset="0"/>
              </a:rPr>
            </a:br>
            <a:r>
              <a:rPr lang="ru-RU" sz="3200" b="1" dirty="0" err="1" smtClean="0">
                <a:solidFill>
                  <a:srgbClr val="FF0000"/>
                </a:solidFill>
                <a:latin typeface="Century" pitchFamily="18" charset="0"/>
              </a:rPr>
              <a:t>Имранов</a:t>
            </a:r>
            <a:r>
              <a:rPr lang="ru-RU" sz="3200" b="1" dirty="0" smtClean="0">
                <a:solidFill>
                  <a:srgbClr val="FF0000"/>
                </a:solidFill>
                <a:latin typeface="Century" pitchFamily="18" charset="0"/>
              </a:rPr>
              <a:t> Т.А. 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2800" b="1" u="sng" dirty="0" smtClean="0">
                <a:solidFill>
                  <a:schemeClr val="bg2"/>
                </a:solidFill>
                <a:latin typeface="Century" pitchFamily="18" charset="0"/>
              </a:rPr>
              <a:t>Махачкала 2019 г.</a:t>
            </a:r>
            <a:r>
              <a:rPr lang="ru-RU" sz="2800" u="sng" dirty="0" smtClean="0">
                <a:solidFill>
                  <a:schemeClr val="bg2"/>
                </a:solidFill>
                <a:latin typeface="Century" pitchFamily="18" charset="0"/>
              </a:rPr>
              <a:t/>
            </a:r>
            <a:br>
              <a:rPr lang="ru-RU" sz="2800" u="sng" dirty="0" smtClean="0">
                <a:solidFill>
                  <a:schemeClr val="bg2"/>
                </a:solidFill>
                <a:latin typeface="Century" pitchFamily="18" charset="0"/>
              </a:rPr>
            </a:br>
            <a:endParaRPr lang="en-US" sz="2800" dirty="0">
              <a:solidFill>
                <a:schemeClr val="bg2"/>
              </a:solidFill>
            </a:endParaRPr>
          </a:p>
        </p:txBody>
      </p:sp>
      <p:sp>
        <p:nvSpPr>
          <p:cNvPr id="4" name="Крест 3"/>
          <p:cNvSpPr/>
          <p:nvPr/>
        </p:nvSpPr>
        <p:spPr bwMode="auto">
          <a:xfrm>
            <a:off x="179512" y="116632"/>
            <a:ext cx="357158" cy="357190"/>
          </a:xfrm>
          <a:prstGeom prst="plu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7" name="Крест 6"/>
          <p:cNvSpPr/>
          <p:nvPr/>
        </p:nvSpPr>
        <p:spPr bwMode="auto">
          <a:xfrm>
            <a:off x="8604448" y="116632"/>
            <a:ext cx="357158" cy="357190"/>
          </a:xfrm>
          <a:prstGeom prst="plu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8" name="Крест 7"/>
          <p:cNvSpPr/>
          <p:nvPr/>
        </p:nvSpPr>
        <p:spPr bwMode="auto">
          <a:xfrm>
            <a:off x="8604448" y="6381328"/>
            <a:ext cx="357158" cy="357190"/>
          </a:xfrm>
          <a:prstGeom prst="plu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Крест 8"/>
          <p:cNvSpPr/>
          <p:nvPr/>
        </p:nvSpPr>
        <p:spPr bwMode="auto">
          <a:xfrm>
            <a:off x="179512" y="6381328"/>
            <a:ext cx="357158" cy="357190"/>
          </a:xfrm>
          <a:prstGeom prst="plu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187583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7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476672"/>
            <a:ext cx="6192688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Century Gothic" pitchFamily="34" charset="0"/>
              </a:rPr>
              <a:t>Исследовано серологическим методом на туляремию  2018 г.</a:t>
            </a:r>
            <a:endParaRPr lang="ru-RU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1520" y="1412776"/>
          <a:ext cx="864096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332656"/>
            <a:ext cx="181171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8</a:t>
            </a:r>
            <a:endParaRPr lang="ru-RU" sz="18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23528" y="980728"/>
          <a:ext cx="849694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548680"/>
            <a:ext cx="8013252" cy="584775"/>
          </a:xfrm>
          <a:prstGeom prst="rect">
            <a:avLst/>
          </a:prstGeom>
          <a:solidFill>
            <a:schemeClr val="bg1"/>
          </a:solidFill>
          <a:ln w="31750">
            <a:solidFill>
              <a:schemeClr val="bg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/>
                </a:solidFill>
              </a:rPr>
              <a:t>КЛЕЩЕВЫЕ  ИНФЕКЦИИ</a:t>
            </a:r>
            <a:endParaRPr lang="ru-RU" sz="3200" dirty="0">
              <a:solidFill>
                <a:schemeClr val="bg2"/>
              </a:solidFill>
            </a:endParaRPr>
          </a:p>
        </p:txBody>
      </p:sp>
      <p:pic>
        <p:nvPicPr>
          <p:cNvPr id="5" name="Picture 4" descr="http://novosibirsk-news.ru/material_photos/0042/3331/0_thumb.jpg?13268799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2592288" cy="2304256"/>
          </a:xfrm>
          <a:prstGeom prst="rect">
            <a:avLst/>
          </a:prstGeom>
          <a:noFill/>
          <a:ln w="69850">
            <a:solidFill>
              <a:schemeClr val="bg1"/>
            </a:solidFill>
          </a:ln>
        </p:spPr>
      </p:pic>
      <p:pic>
        <p:nvPicPr>
          <p:cNvPr id="6" name="Picture 2" descr="http://3gdkb.by/images/im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636912"/>
            <a:ext cx="2592288" cy="2286001"/>
          </a:xfrm>
          <a:prstGeom prst="rect">
            <a:avLst/>
          </a:prstGeom>
          <a:noFill/>
          <a:ln w="69850">
            <a:solidFill>
              <a:schemeClr val="bg1"/>
            </a:solidFill>
          </a:ln>
        </p:spPr>
      </p:pic>
      <p:pic>
        <p:nvPicPr>
          <p:cNvPr id="7" name="Picture 6" descr="http://medialenta.ru/media/images/p_News_09fcbd72-6928-11e6-81a0-90b11c12d81f_010252729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3717032"/>
            <a:ext cx="2592288" cy="2232248"/>
          </a:xfrm>
          <a:prstGeom prst="rect">
            <a:avLst/>
          </a:prstGeom>
          <a:noFill/>
          <a:ln w="69850">
            <a:solidFill>
              <a:schemeClr val="bg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568952" cy="461665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КРЫМСКАЯ ГЕМОРРАГИЧЕСКАЯ ЛИХОРАДКА</a:t>
            </a:r>
            <a:endParaRPr lang="ru-RU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052736"/>
            <a:ext cx="180019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9  </a:t>
            </a:r>
            <a:endParaRPr lang="ru-RU" sz="1800" b="1" dirty="0">
              <a:solidFill>
                <a:schemeClr val="bg2"/>
              </a:solidFill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23528" y="1916832"/>
          <a:ext cx="849694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267744" y="1052736"/>
            <a:ext cx="6696744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bg2"/>
                </a:solidFill>
                <a:latin typeface="Century Gothic" pitchFamily="34" charset="0"/>
              </a:rPr>
              <a:t>Иммуно</a:t>
            </a:r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 – серологические (ИФА) исследования на КГЛ  2018 г.</a:t>
            </a:r>
            <a:endParaRPr lang="ru-RU" sz="1800" b="1" dirty="0">
              <a:solidFill>
                <a:schemeClr val="bg2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04664"/>
            <a:ext cx="187220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10  </a:t>
            </a:r>
            <a:endParaRPr lang="ru-RU" sz="1800" b="1" dirty="0">
              <a:solidFill>
                <a:schemeClr val="bg2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23528" y="1268760"/>
          <a:ext cx="8496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267744" y="404664"/>
            <a:ext cx="6480720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1800" b="1" dirty="0" err="1" smtClean="0">
                <a:solidFill>
                  <a:schemeClr val="bg2"/>
                </a:solidFill>
                <a:latin typeface="Century Gothic" pitchFamily="34" charset="0"/>
              </a:rPr>
              <a:t>Генодиагностические</a:t>
            </a:r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 (ПЦР) исследования на КГЛ  2018 г.</a:t>
            </a:r>
            <a:endParaRPr lang="ru-RU" sz="1800" b="1" dirty="0">
              <a:solidFill>
                <a:schemeClr val="bg2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07904" y="188640"/>
            <a:ext cx="1431802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ГЛПС</a:t>
            </a:r>
            <a:endParaRPr lang="ru-RU" sz="3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980728"/>
            <a:ext cx="195277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11 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980728"/>
            <a:ext cx="6048672" cy="646331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  <a:scene3d>
            <a:camera prst="orthographicFront"/>
            <a:lightRig rig="threePt" dir="t"/>
          </a:scene3d>
          <a:sp3d extrusionH="76200" contourW="12700">
            <a:bevelT w="114300" prst="artDeco"/>
            <a:extrusionClr>
              <a:schemeClr val="tx1">
                <a:lumMod val="50000"/>
                <a:lumOff val="50000"/>
              </a:schemeClr>
            </a:extrusionClr>
            <a:contourClr>
              <a:schemeClr val="bg1"/>
            </a:contourClr>
          </a:sp3d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Объем и структура лабораторных исследований на ГЛПС  2018 г.</a:t>
            </a:r>
            <a:endParaRPr lang="ru-RU" sz="18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67544" y="1772816"/>
          <a:ext cx="82089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16632"/>
            <a:ext cx="7699545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ЛИХОРАДКА ЗАПАДНОГО НИЛА</a:t>
            </a:r>
            <a:endParaRPr lang="ru-RU" sz="3200" b="1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836712"/>
            <a:ext cx="195277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12 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836712"/>
            <a:ext cx="6120680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Объем и структура лабораторных исследований на ЛЗН  2018 г.</a:t>
            </a:r>
            <a:endParaRPr lang="ru-RU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95536" y="1628800"/>
          <a:ext cx="835292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548680"/>
            <a:ext cx="6622326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КЛЕЩЕВЫЕ РИККЕТСИОЗЫ</a:t>
            </a:r>
            <a:endParaRPr lang="ru-RU" sz="3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340768"/>
            <a:ext cx="195277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13 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1340768"/>
            <a:ext cx="619268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Объем и структура исследований на КР  2018 г.</a:t>
            </a:r>
            <a:endParaRPr lang="ru-RU" sz="1800" b="1" dirty="0">
              <a:solidFill>
                <a:schemeClr val="bg2"/>
              </a:solidFill>
              <a:latin typeface="Century Gothic" pitchFamily="34" charset="0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67544" y="1916832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8352928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ИКСОДОВЫЙ КЛЕЩЕВОЙ БОРРЕЛИОЗ</a:t>
            </a:r>
            <a:endParaRPr lang="ru-RU" sz="3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700808"/>
            <a:ext cx="200407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14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1700808"/>
            <a:ext cx="6192688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Объем и структура исследования на ИКБ  2018 г.</a:t>
            </a:r>
            <a:endParaRPr lang="ru-RU" sz="1800" b="1" dirty="0">
              <a:solidFill>
                <a:schemeClr val="bg2"/>
              </a:solidFill>
              <a:latin typeface="Century Gothic" pitchFamily="34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611560" y="2276872"/>
          <a:ext cx="79928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3848" y="404664"/>
            <a:ext cx="2396810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ГАЧ, МЭЧ</a:t>
            </a:r>
            <a:endParaRPr lang="ru-RU" sz="3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96752"/>
            <a:ext cx="195277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15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1196752"/>
            <a:ext cx="6192688" cy="64633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Объем и структура исследования на ГАЧ/МЭЧ  2018 г.</a:t>
            </a:r>
            <a:endParaRPr lang="ru-RU" sz="1800" b="1" dirty="0">
              <a:solidFill>
                <a:schemeClr val="bg2"/>
              </a:solidFill>
              <a:latin typeface="Century Gothic" pitchFamily="34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539552" y="2060848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682864" y="3356992"/>
            <a:ext cx="606256" cy="369332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accent3"/>
                </a:solidFill>
                <a:latin typeface="Century Gothic" pitchFamily="34" charset="0"/>
              </a:rPr>
              <a:t>ГАЧ</a:t>
            </a:r>
            <a:endParaRPr lang="ru-RU" sz="1800" b="1" dirty="0">
              <a:solidFill>
                <a:schemeClr val="accent3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75656" y="3933056"/>
            <a:ext cx="708848" cy="369332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accent3"/>
                </a:solidFill>
                <a:latin typeface="Century Gothic" pitchFamily="34" charset="0"/>
              </a:rPr>
              <a:t>МЭЧ</a:t>
            </a:r>
            <a:endParaRPr lang="ru-RU" sz="18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7544" y="2060848"/>
            <a:ext cx="8208912" cy="72008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3284984"/>
            <a:ext cx="8208912" cy="72008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4509120"/>
            <a:ext cx="8208912" cy="72008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60648"/>
            <a:ext cx="8208912" cy="144655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ru-RU" sz="3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ЧУМА</a:t>
            </a:r>
          </a:p>
          <a:p>
            <a:pPr lvl="0"/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  <a:latin typeface="Century Gothic" pitchFamily="34" charset="0"/>
                <a:cs typeface="Times New Roman" pitchFamily="18" charset="0"/>
              </a:rPr>
              <a:t>Эпизоотологическое обследование природных очагов: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576" y="2276872"/>
            <a:ext cx="7632848" cy="72008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0000FF"/>
                </a:solidFill>
                <a:latin typeface="Century Gothic" pitchFamily="34" charset="0"/>
                <a:cs typeface="Times New Roman" pitchFamily="18" charset="0"/>
              </a:rPr>
              <a:t>Восточно-Кавказский  Высокогорный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55576" y="3501008"/>
            <a:ext cx="7632848" cy="72008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FF0000"/>
                </a:solidFill>
                <a:latin typeface="Century Gothic" pitchFamily="34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0000FF"/>
                </a:solidFill>
                <a:latin typeface="Century Gothic" pitchFamily="34" charset="0"/>
                <a:cs typeface="Times New Roman" pitchFamily="18" charset="0"/>
              </a:rPr>
              <a:t>Дагестанский  равнинно-предгорный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5661248"/>
            <a:ext cx="8208912" cy="72008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5576" y="4725144"/>
            <a:ext cx="7632848" cy="72008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FF"/>
                </a:solidFill>
                <a:cs typeface="Times New Roman" pitchFamily="18" charset="0"/>
              </a:rPr>
              <a:t>  </a:t>
            </a:r>
            <a:r>
              <a:rPr lang="ru-RU" sz="2800" b="1" dirty="0" smtClean="0">
                <a:solidFill>
                  <a:srgbClr val="0000FF"/>
                </a:solidFill>
                <a:latin typeface="Century Gothic" pitchFamily="34" charset="0"/>
                <a:cs typeface="Times New Roman" pitchFamily="18" charset="0"/>
              </a:rPr>
              <a:t>Прикаспийский  песчаный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55576" y="5877272"/>
            <a:ext cx="7632848" cy="72008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FF"/>
                </a:solidFill>
                <a:cs typeface="Times New Roman" pitchFamily="18" charset="0"/>
              </a:rPr>
              <a:t>  </a:t>
            </a:r>
            <a:r>
              <a:rPr lang="ru-RU" sz="2800" b="1" dirty="0" err="1" smtClean="0">
                <a:solidFill>
                  <a:srgbClr val="0000FF"/>
                </a:solidFill>
                <a:latin typeface="Century Gothic" pitchFamily="34" charset="0"/>
                <a:cs typeface="Times New Roman" pitchFamily="18" charset="0"/>
              </a:rPr>
              <a:t>Терско-Сунженский</a:t>
            </a:r>
            <a:r>
              <a:rPr lang="ru-RU" sz="2800" b="1" dirty="0" smtClean="0">
                <a:solidFill>
                  <a:srgbClr val="0000FF"/>
                </a:solidFill>
                <a:latin typeface="Century Gothic" pitchFamily="34" charset="0"/>
                <a:cs typeface="Times New Roman" pitchFamily="18" charset="0"/>
              </a:rPr>
              <a:t>  низкогорный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8640"/>
            <a:ext cx="8151191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ЗООНОЗНЫЕ ИНФЕКЦИИ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908720"/>
            <a:ext cx="8496944" cy="58169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2"/>
                </a:solidFill>
                <a:latin typeface="Century Gothic" pitchFamily="34" charset="0"/>
              </a:rPr>
              <a:t>Кавказский регион, отличающийся развитым животноводством занимает в Российской Федерации одно из первых мест по заболеваемости сибирской язвой и бруцеллезом людей и животных. Одной из неблагополучных по этим болезням является Республика Дагестан. На территории республики имеется более </a:t>
            </a:r>
            <a:r>
              <a:rPr lang="ru-RU" sz="3200" b="1" dirty="0" smtClean="0">
                <a:solidFill>
                  <a:srgbClr val="FF0000"/>
                </a:solidFill>
                <a:latin typeface="Century Gothic" pitchFamily="34" charset="0"/>
              </a:rPr>
              <a:t>400</a:t>
            </a:r>
            <a:r>
              <a:rPr lang="ru-RU" sz="3200" b="1" dirty="0" smtClean="0">
                <a:solidFill>
                  <a:schemeClr val="bg2"/>
                </a:solidFill>
                <a:latin typeface="Century Gothic" pitchFamily="34" charset="0"/>
              </a:rPr>
              <a:t> </a:t>
            </a:r>
            <a:r>
              <a:rPr lang="ru-RU" sz="2800" b="1" dirty="0" smtClean="0">
                <a:solidFill>
                  <a:schemeClr val="bg2"/>
                </a:solidFill>
                <a:latin typeface="Century Gothic" pitchFamily="34" charset="0"/>
              </a:rPr>
              <a:t>стационарно неблагополучных по сибирской язве пунктов, а показатели заболеваемости населения бруцеллезом ежегодно превышают </a:t>
            </a:r>
            <a:r>
              <a:rPr lang="ru-RU" sz="2800" b="1" dirty="0" err="1" smtClean="0">
                <a:solidFill>
                  <a:schemeClr val="bg2"/>
                </a:solidFill>
                <a:latin typeface="Century Gothic" pitchFamily="34" charset="0"/>
              </a:rPr>
              <a:t>среднероссийские</a:t>
            </a:r>
            <a:r>
              <a:rPr lang="ru-RU" sz="2800" b="1" dirty="0" smtClean="0">
                <a:solidFill>
                  <a:schemeClr val="bg2"/>
                </a:solidFill>
                <a:latin typeface="Century Gothic" pitchFamily="34" charset="0"/>
              </a:rPr>
              <a:t> показатели до </a:t>
            </a:r>
            <a:r>
              <a:rPr lang="ru-RU" sz="3200" b="1" dirty="0" smtClean="0">
                <a:solidFill>
                  <a:srgbClr val="FF0000"/>
                </a:solidFill>
                <a:latin typeface="Century Gothic" pitchFamily="34" charset="0"/>
              </a:rPr>
              <a:t>20</a:t>
            </a:r>
            <a:r>
              <a:rPr lang="ru-RU" sz="2800" b="1" dirty="0" smtClean="0">
                <a:solidFill>
                  <a:schemeClr val="bg2"/>
                </a:solidFill>
                <a:latin typeface="Century Gothic" pitchFamily="34" charset="0"/>
              </a:rPr>
              <a:t> раз.</a:t>
            </a:r>
            <a:endParaRPr lang="ru-RU" sz="2800" b="1" dirty="0" smtClean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РАБОТА_ДагПЧС\КАРТЫ\адм_р_сибирка.jpg"/>
          <p:cNvPicPr>
            <a:picLocks noChangeAspect="1" noChangeArrowheads="1"/>
          </p:cNvPicPr>
          <p:nvPr/>
        </p:nvPicPr>
        <p:blipFill>
          <a:blip r:embed="rId2" cstate="print"/>
          <a:srcRect t="4647" b="1603"/>
          <a:stretch>
            <a:fillRect/>
          </a:stretch>
        </p:blipFill>
        <p:spPr bwMode="auto">
          <a:xfrm>
            <a:off x="3131840" y="53553"/>
            <a:ext cx="5869316" cy="6715149"/>
          </a:xfrm>
          <a:prstGeom prst="rect">
            <a:avLst/>
          </a:prstGeom>
          <a:noFill/>
          <a:ln w="15875">
            <a:solidFill>
              <a:prstClr val="black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179512" y="2276872"/>
            <a:ext cx="2808312" cy="2246769"/>
          </a:xfrm>
          <a:prstGeom prst="rect">
            <a:avLst/>
          </a:prstGeom>
          <a:solidFill>
            <a:schemeClr val="bg1"/>
          </a:solidFill>
          <a:ln w="19050">
            <a:solidFill>
              <a:prstClr val="black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Карта. 1.</a:t>
            </a:r>
          </a:p>
          <a:p>
            <a:pPr algn="ctr"/>
            <a:r>
              <a:rPr lang="ru-RU" sz="2000" b="1" dirty="0" smtClean="0">
                <a:solidFill>
                  <a:srgbClr val="0B3CD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rgbClr val="0B3CD7"/>
                </a:solidFill>
                <a:latin typeface="Times New Roman" pitchFamily="18" charset="0"/>
                <a:cs typeface="Times New Roman" pitchFamily="18" charset="0"/>
              </a:rPr>
              <a:t>Эпизоотолого-эпидемиологическое</a:t>
            </a:r>
            <a:r>
              <a:rPr lang="ru-RU" sz="2000" b="1" dirty="0" smtClean="0">
                <a:solidFill>
                  <a:srgbClr val="0B3CD7"/>
                </a:solidFill>
                <a:latin typeface="Times New Roman" pitchFamily="18" charset="0"/>
                <a:cs typeface="Times New Roman" pitchFamily="18" charset="0"/>
              </a:rPr>
              <a:t> районирование территории Республики Дагестан по сибирской язве</a:t>
            </a:r>
            <a:endParaRPr lang="ru-RU" sz="2000" b="1" dirty="0">
              <a:solidFill>
                <a:srgbClr val="0B3CD7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83768" y="332656"/>
            <a:ext cx="3934090" cy="58477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Сибирская язва</a:t>
            </a:r>
            <a:endParaRPr lang="ru-RU" sz="3200" dirty="0">
              <a:solidFill>
                <a:schemeClr val="bg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67544" y="1268760"/>
          <a:ext cx="80648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620688"/>
            <a:ext cx="195277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17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476672"/>
            <a:ext cx="6192688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Структура лабораторных исследований на сибирскую язву 2018 г.</a:t>
            </a:r>
            <a:endParaRPr lang="ru-RU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67544" y="1628800"/>
          <a:ext cx="820891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251520" y="1628800"/>
          <a:ext cx="864096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47864" y="188640"/>
            <a:ext cx="201689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18  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67544" y="908720"/>
            <a:ext cx="8229600" cy="954107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168400" dist="50800" dir="5400000" sx="108000" sy="108000" algn="ctr" rotWithShape="0">
              <a:srgbClr val="FFFF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slope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solidFill>
                  <a:schemeClr val="bg2"/>
                </a:solidFill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З</a:t>
            </a:r>
            <a:r>
              <a:rPr kumimoji="0" lang="ru-RU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аболеваемость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Times New Roman" pitchFamily="18" charset="0"/>
                <a:ea typeface="Dotum" pitchFamily="34" charset="-127"/>
                <a:cs typeface="Times New Roman" pitchFamily="18" charset="0"/>
              </a:rPr>
              <a:t> впервые выявленным бруцеллезом в РД       2015 - 2018 гг.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Times New Roman" pitchFamily="18" charset="0"/>
              <a:ea typeface="Dotum" pitchFamily="34" charset="-127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/>
          </p:cNvGraphicFramePr>
          <p:nvPr/>
        </p:nvGraphicFramePr>
        <p:xfrm>
          <a:off x="457200" y="1989138"/>
          <a:ext cx="8229600" cy="4464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1952779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19</a:t>
            </a:r>
            <a:endParaRPr lang="ru-RU" sz="1800" b="1" dirty="0">
              <a:solidFill>
                <a:schemeClr val="bg2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39552" y="1556792"/>
          <a:ext cx="813690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55776" y="476672"/>
            <a:ext cx="6048672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Структура лабораторных исследований на бруцеллез 2018 г.</a:t>
            </a:r>
            <a:endParaRPr lang="ru-RU" sz="20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/>
        </p:nvGraphicFramePr>
        <p:xfrm>
          <a:off x="395536" y="260648"/>
          <a:ext cx="835292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32656"/>
            <a:ext cx="8352928" cy="619268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2"/>
                </a:solidFill>
                <a:latin typeface="Century Gothic" pitchFamily="34" charset="0"/>
              </a:rPr>
              <a:t>В целом анализ эпидемиологической и эпизоотологической  обстановки  по зоонозным, природно-очаговым инфекционным болезням в зоне ответственности станции, свидетельствует об их актуальности и необходимости проведения постоянного мониторинга их природных очагов. </a:t>
            </a:r>
          </a:p>
          <a:p>
            <a:r>
              <a:rPr lang="ru-RU" sz="2800" b="1" dirty="0" smtClean="0">
                <a:solidFill>
                  <a:schemeClr val="bg2"/>
                </a:solidFill>
                <a:latin typeface="Century Gothic" pitchFamily="34" charset="0"/>
              </a:rPr>
              <a:t>С целью обеспечения эпидемиологического благополучия населения, особое внимание следует уделять вопросам  специфической  и  неспецифической  профилактики данных болезней на энзоотичных по ним территориях. </a:t>
            </a:r>
            <a:endParaRPr lang="ru-RU" sz="2800" b="1" dirty="0">
              <a:solidFill>
                <a:schemeClr val="bg2"/>
              </a:solidFill>
              <a:latin typeface="Century Gothic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412776"/>
            <a:ext cx="8208911" cy="3416320"/>
          </a:xfrm>
          <a:prstGeom prst="rect">
            <a:avLst/>
          </a:prstGeom>
          <a:solidFill>
            <a:schemeClr val="bg1"/>
          </a:solidFill>
          <a:ln w="635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7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БЛАГОДАРЮ</a:t>
            </a:r>
          </a:p>
          <a:p>
            <a:pPr algn="ctr"/>
            <a:r>
              <a:rPr lang="ru-RU" sz="7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</a:p>
          <a:p>
            <a:pPr algn="ctr"/>
            <a:r>
              <a:rPr lang="ru-RU" sz="72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ВНИМАНИЕ !!!</a:t>
            </a:r>
            <a:endParaRPr lang="ru-RU" sz="72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35896" y="404664"/>
            <a:ext cx="182293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1</a:t>
            </a:r>
            <a:endParaRPr lang="ru-RU" sz="18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1520" y="980728"/>
          <a:ext cx="864096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260648"/>
            <a:ext cx="182293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2</a:t>
            </a:r>
            <a:endParaRPr lang="ru-RU" sz="1800" b="1" dirty="0">
              <a:solidFill>
                <a:schemeClr val="bg2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836712"/>
          <a:ext cx="849694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187583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3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404664"/>
            <a:ext cx="6192688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Century Gothic" pitchFamily="34" charset="0"/>
              </a:rPr>
              <a:t>Исследовано бактериологическим методом на чуму  2018 г.</a:t>
            </a:r>
            <a:endParaRPr lang="ru-RU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51520" y="1700808"/>
          <a:ext cx="864096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3419872" y="1700808"/>
            <a:ext cx="1937044" cy="360062"/>
          </a:xfrm>
          <a:prstGeom prst="rect">
            <a:avLst/>
          </a:prstGeom>
          <a:solidFill>
            <a:schemeClr val="bg2"/>
          </a:solidFill>
          <a:ln w="42500" cap="flat" cmpd="sng" algn="ctr">
            <a:solidFill>
              <a:schemeClr val="bg2"/>
            </a:solidFill>
            <a:prstDash val="soli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 smtClean="0">
                <a:solidFill>
                  <a:schemeClr val="accent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Всего:15881</a:t>
            </a:r>
            <a:endParaRPr lang="ru-RU" sz="2000" dirty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404664"/>
            <a:ext cx="187583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4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404664"/>
            <a:ext cx="6192688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Century Gothic" pitchFamily="34" charset="0"/>
              </a:rPr>
              <a:t>Исследовано серологическим методом на чуму  2018 г.</a:t>
            </a:r>
            <a:endParaRPr lang="ru-RU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51520" y="1412776"/>
          <a:ext cx="86409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404664"/>
            <a:ext cx="181171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2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5</a:t>
            </a:r>
            <a:endParaRPr lang="ru-RU" sz="1800" b="1" dirty="0">
              <a:solidFill>
                <a:schemeClr val="bg2"/>
              </a:solidFill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323528" y="980728"/>
          <a:ext cx="849694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4703" y="548680"/>
            <a:ext cx="3087705" cy="95410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bg2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ТУЛЯРЕМИЯ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srgbClr val="03136A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052736"/>
            <a:ext cx="8424936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2"/>
                </a:solidFill>
                <a:latin typeface="Century Gothic" pitchFamily="34" charset="0"/>
                <a:cs typeface="Times New Roman" pitchFamily="18" charset="0"/>
              </a:rPr>
              <a:t>Эпизоотологическое обследование природных очагов: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492896"/>
            <a:ext cx="8208912" cy="72008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3136A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568" y="2780928"/>
            <a:ext cx="7632848" cy="72008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2"/>
                </a:solidFill>
                <a:latin typeface="Century Gothic" pitchFamily="34" charset="0"/>
                <a:cs typeface="Times New Roman" pitchFamily="18" charset="0"/>
              </a:rPr>
              <a:t>Дагестанский  высокогорный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3861048"/>
            <a:ext cx="8208912" cy="72008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3136A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83568" y="4149080"/>
            <a:ext cx="7632848" cy="72008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3136A"/>
                </a:solidFill>
                <a:latin typeface="Century Gothic" pitchFamily="34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chemeClr val="bg2"/>
                </a:solidFill>
                <a:latin typeface="Century Gothic" pitchFamily="34" charset="0"/>
                <a:cs typeface="Times New Roman" pitchFamily="18" charset="0"/>
              </a:rPr>
              <a:t>Дагестанский  равнинно-предгорный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5536" y="5301208"/>
            <a:ext cx="8208912" cy="72008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83568" y="5589240"/>
            <a:ext cx="7632848" cy="720080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bg2"/>
                </a:solidFill>
                <a:cs typeface="Times New Roman" pitchFamily="18" charset="0"/>
              </a:rPr>
              <a:t>  </a:t>
            </a:r>
            <a:r>
              <a:rPr lang="ru-RU" sz="2800" b="1" dirty="0" err="1" smtClean="0">
                <a:solidFill>
                  <a:schemeClr val="bg2"/>
                </a:solidFill>
                <a:latin typeface="Century Gothic" pitchFamily="34" charset="0"/>
                <a:cs typeface="Times New Roman" pitchFamily="18" charset="0"/>
              </a:rPr>
              <a:t>Терско-Кумский</a:t>
            </a:r>
            <a:endParaRPr lang="ru-RU" sz="2800" b="1" dirty="0" smtClean="0">
              <a:solidFill>
                <a:schemeClr val="bg2"/>
              </a:solidFill>
              <a:latin typeface="Century Gothic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187583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none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  <a:latin typeface="Century Gothic" pitchFamily="34" charset="0"/>
              </a:rPr>
              <a:t>Диаграмма  6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332656"/>
            <a:ext cx="6336704" cy="70788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Century Gothic" pitchFamily="34" charset="0"/>
              </a:rPr>
              <a:t>Исследовано бактериологическим и биологическим методом на туляремию  2018 г.</a:t>
            </a:r>
            <a:endParaRPr lang="ru-RU" sz="2000" b="1" dirty="0">
              <a:solidFill>
                <a:schemeClr val="bg2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23528" y="1268760"/>
          <a:ext cx="849694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powerpoint-template-24 16">
      <a:dk1>
        <a:srgbClr val="4D4D4D"/>
      </a:dk1>
      <a:lt1>
        <a:srgbClr val="FFFFFF"/>
      </a:lt1>
      <a:dk2>
        <a:srgbClr val="4D4D4D"/>
      </a:dk2>
      <a:lt2>
        <a:srgbClr val="413501"/>
      </a:lt2>
      <a:accent1>
        <a:srgbClr val="6A5902"/>
      </a:accent1>
      <a:accent2>
        <a:srgbClr val="BE9F02"/>
      </a:accent2>
      <a:accent3>
        <a:srgbClr val="FFFFFF"/>
      </a:accent3>
      <a:accent4>
        <a:srgbClr val="404040"/>
      </a:accent4>
      <a:accent5>
        <a:srgbClr val="B9B5AA"/>
      </a:accent5>
      <a:accent6>
        <a:srgbClr val="AC9002"/>
      </a:accent6>
      <a:hlink>
        <a:srgbClr val="F2C400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0C209B"/>
        </a:lt2>
        <a:accent1>
          <a:srgbClr val="2167BF"/>
        </a:accent1>
        <a:accent2>
          <a:srgbClr val="C60C0D"/>
        </a:accent2>
        <a:accent3>
          <a:srgbClr val="FFFFFF"/>
        </a:accent3>
        <a:accent4>
          <a:srgbClr val="404040"/>
        </a:accent4>
        <a:accent5>
          <a:srgbClr val="ABB8DC"/>
        </a:accent5>
        <a:accent6>
          <a:srgbClr val="B30A0B"/>
        </a:accent6>
        <a:hlink>
          <a:srgbClr val="4793C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116DE4"/>
        </a:lt2>
        <a:accent1>
          <a:srgbClr val="235CAF"/>
        </a:accent1>
        <a:accent2>
          <a:srgbClr val="54A1EE"/>
        </a:accent2>
        <a:accent3>
          <a:srgbClr val="FFFFFF"/>
        </a:accent3>
        <a:accent4>
          <a:srgbClr val="404040"/>
        </a:accent4>
        <a:accent5>
          <a:srgbClr val="ACB5D4"/>
        </a:accent5>
        <a:accent6>
          <a:srgbClr val="4B91D8"/>
        </a:accent6>
        <a:hlink>
          <a:srgbClr val="1391E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246DD8"/>
        </a:lt2>
        <a:accent1>
          <a:srgbClr val="2FC5F1"/>
        </a:accent1>
        <a:accent2>
          <a:srgbClr val="218DEB"/>
        </a:accent2>
        <a:accent3>
          <a:srgbClr val="FFFFFF"/>
        </a:accent3>
        <a:accent4>
          <a:srgbClr val="404040"/>
        </a:accent4>
        <a:accent5>
          <a:srgbClr val="ADDFF7"/>
        </a:accent5>
        <a:accent6>
          <a:srgbClr val="1D7FD5"/>
        </a:accent6>
        <a:hlink>
          <a:srgbClr val="39A1E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4377BA"/>
        </a:lt2>
        <a:accent1>
          <a:srgbClr val="5793D1"/>
        </a:accent1>
        <a:accent2>
          <a:srgbClr val="5FA2DB"/>
        </a:accent2>
        <a:accent3>
          <a:srgbClr val="FFFFFF"/>
        </a:accent3>
        <a:accent4>
          <a:srgbClr val="404040"/>
        </a:accent4>
        <a:accent5>
          <a:srgbClr val="B4C8E5"/>
        </a:accent5>
        <a:accent6>
          <a:srgbClr val="5592C6"/>
        </a:accent6>
        <a:hlink>
          <a:srgbClr val="68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0067B5"/>
        </a:lt2>
        <a:accent1>
          <a:srgbClr val="1881BF"/>
        </a:accent1>
        <a:accent2>
          <a:srgbClr val="39B0DA"/>
        </a:accent2>
        <a:accent3>
          <a:srgbClr val="FFFFFF"/>
        </a:accent3>
        <a:accent4>
          <a:srgbClr val="404040"/>
        </a:accent4>
        <a:accent5>
          <a:srgbClr val="ABC1DC"/>
        </a:accent5>
        <a:accent6>
          <a:srgbClr val="339FC5"/>
        </a:accent6>
        <a:hlink>
          <a:srgbClr val="40B0DB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026788"/>
        </a:lt2>
        <a:accent1>
          <a:srgbClr val="0089B3"/>
        </a:accent1>
        <a:accent2>
          <a:srgbClr val="01A2CE"/>
        </a:accent2>
        <a:accent3>
          <a:srgbClr val="FFFFFF"/>
        </a:accent3>
        <a:accent4>
          <a:srgbClr val="404040"/>
        </a:accent4>
        <a:accent5>
          <a:srgbClr val="AAC4D6"/>
        </a:accent5>
        <a:accent6>
          <a:srgbClr val="0192BA"/>
        </a:accent6>
        <a:hlink>
          <a:srgbClr val="01B3D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559CC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036CB7"/>
        </a:lt2>
        <a:accent1>
          <a:srgbClr val="1878BD"/>
        </a:accent1>
        <a:accent2>
          <a:srgbClr val="3E8EC8"/>
        </a:accent2>
        <a:accent3>
          <a:srgbClr val="FFFFFF"/>
        </a:accent3>
        <a:accent4>
          <a:srgbClr val="404040"/>
        </a:accent4>
        <a:accent5>
          <a:srgbClr val="ABBEDB"/>
        </a:accent5>
        <a:accent6>
          <a:srgbClr val="3780B5"/>
        </a:accent6>
        <a:hlink>
          <a:srgbClr val="006AB6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0084D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205EDC"/>
        </a:lt2>
        <a:accent1>
          <a:srgbClr val="3488E9"/>
        </a:accent1>
        <a:accent2>
          <a:srgbClr val="50B3F5"/>
        </a:accent2>
        <a:accent3>
          <a:srgbClr val="FFFFFF"/>
        </a:accent3>
        <a:accent4>
          <a:srgbClr val="404040"/>
        </a:accent4>
        <a:accent5>
          <a:srgbClr val="AEC3F2"/>
        </a:accent5>
        <a:accent6>
          <a:srgbClr val="48A2DE"/>
        </a:accent6>
        <a:hlink>
          <a:srgbClr val="65D4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EE0808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F3B21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4D4D4D"/>
        </a:dk1>
        <a:lt1>
          <a:srgbClr val="FFFFFF"/>
        </a:lt1>
        <a:dk2>
          <a:srgbClr val="4D4D4D"/>
        </a:dk2>
        <a:lt2>
          <a:srgbClr val="0045A3"/>
        </a:lt2>
        <a:accent1>
          <a:srgbClr val="005AB6"/>
        </a:accent1>
        <a:accent2>
          <a:srgbClr val="0073CF"/>
        </a:accent2>
        <a:accent3>
          <a:srgbClr val="FFFFFF"/>
        </a:accent3>
        <a:accent4>
          <a:srgbClr val="404040"/>
        </a:accent4>
        <a:accent5>
          <a:srgbClr val="AAB5D7"/>
        </a:accent5>
        <a:accent6>
          <a:srgbClr val="0068BB"/>
        </a:accent6>
        <a:hlink>
          <a:srgbClr val="109B09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4D4D4D"/>
        </a:dk1>
        <a:lt1>
          <a:srgbClr val="FFFFFF"/>
        </a:lt1>
        <a:dk2>
          <a:srgbClr val="4D4D4D"/>
        </a:dk2>
        <a:lt2>
          <a:srgbClr val="025A9C"/>
        </a:lt2>
        <a:accent1>
          <a:srgbClr val="166FB2"/>
        </a:accent1>
        <a:accent2>
          <a:srgbClr val="3580B9"/>
        </a:accent2>
        <a:accent3>
          <a:srgbClr val="FFFFFF"/>
        </a:accent3>
        <a:accent4>
          <a:srgbClr val="404040"/>
        </a:accent4>
        <a:accent5>
          <a:srgbClr val="ABBBD5"/>
        </a:accent5>
        <a:accent6>
          <a:srgbClr val="2F73A7"/>
        </a:accent6>
        <a:hlink>
          <a:srgbClr val="559CCE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4D4D4D"/>
        </a:dk1>
        <a:lt1>
          <a:srgbClr val="FFFFFF"/>
        </a:lt1>
        <a:dk2>
          <a:srgbClr val="4D4D4D"/>
        </a:dk2>
        <a:lt2>
          <a:srgbClr val="413501"/>
        </a:lt2>
        <a:accent1>
          <a:srgbClr val="6A5902"/>
        </a:accent1>
        <a:accent2>
          <a:srgbClr val="BE9F02"/>
        </a:accent2>
        <a:accent3>
          <a:srgbClr val="FFFFFF"/>
        </a:accent3>
        <a:accent4>
          <a:srgbClr val="404040"/>
        </a:accent4>
        <a:accent5>
          <a:srgbClr val="B9B5AA"/>
        </a:accent5>
        <a:accent6>
          <a:srgbClr val="AC9002"/>
        </a:accent6>
        <a:hlink>
          <a:srgbClr val="F2C4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1905</TotalTime>
  <Words>547</Words>
  <Application>Microsoft Office PowerPoint</Application>
  <PresentationFormat>Экран (4:3)</PresentationFormat>
  <Paragraphs>182</Paragraphs>
  <Slides>28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powerpoint-template</vt:lpstr>
      <vt:lpstr> Имранов Т.А.    Махачкала 2019 г.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Имранов Т.А.   Махачкала 2019 г.</dc:title>
  <dc:creator>1</dc:creator>
  <cp:lastModifiedBy>Chumka</cp:lastModifiedBy>
  <cp:revision>191</cp:revision>
  <dcterms:created xsi:type="dcterms:W3CDTF">2019-01-09T10:37:57Z</dcterms:created>
  <dcterms:modified xsi:type="dcterms:W3CDTF">2019-03-13T08:54:22Z</dcterms:modified>
</cp:coreProperties>
</file>