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92" r:id="rId1"/>
  </p:sldMasterIdLst>
  <p:notesMasterIdLst>
    <p:notesMasterId r:id="rId10"/>
  </p:notesMasterIdLst>
  <p:sldIdLst>
    <p:sldId id="277" r:id="rId2"/>
    <p:sldId id="298" r:id="rId3"/>
    <p:sldId id="300" r:id="rId4"/>
    <p:sldId id="297" r:id="rId5"/>
    <p:sldId id="303" r:id="rId6"/>
    <p:sldId id="318" r:id="rId7"/>
    <p:sldId id="265" r:id="rId8"/>
    <p:sldId id="317" r:id="rId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0240" autoAdjust="0"/>
  </p:normalViewPr>
  <p:slideViewPr>
    <p:cSldViewPr>
      <p:cViewPr varScale="1">
        <p:scale>
          <a:sx n="66" d="100"/>
          <a:sy n="66" d="100"/>
        </p:scale>
        <p:origin x="-16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autoTitleDeleted val="1"/>
    <c:plotArea>
      <c:layout/>
      <c:pieChart>
        <c:varyColors val="1"/>
        <c:ser>
          <c:idx val="0"/>
          <c:order val="0"/>
          <c:tx>
            <c:strRef>
              <c:f>Лист1!$B$1</c:f>
              <c:strCache>
                <c:ptCount val="1"/>
                <c:pt idx="0">
                  <c:v>Столбец1</c:v>
                </c:pt>
              </c:strCache>
            </c:strRef>
          </c:tx>
          <c:dLbls>
            <c:txPr>
              <a:bodyPr/>
              <a:lstStyle/>
              <a:p>
                <a:pPr>
                  <a:defRPr sz="1800" b="1"/>
                </a:pPr>
                <a:endParaRPr lang="ru-RU"/>
              </a:p>
            </c:txPr>
            <c:showVal val="1"/>
            <c:showLeaderLines val="1"/>
          </c:dLbls>
          <c:cat>
            <c:strRef>
              <c:f>Лист1!$A$2:$A$3</c:f>
              <c:strCache>
                <c:ptCount val="2"/>
                <c:pt idx="0">
                  <c:v>Хронический бруцеллез</c:v>
                </c:pt>
                <c:pt idx="1">
                  <c:v>Острый и подострый бруцеллез</c:v>
                </c:pt>
              </c:strCache>
            </c:strRef>
          </c:cat>
          <c:val>
            <c:numRef>
              <c:f>Лист1!$B$2:$B$3</c:f>
              <c:numCache>
                <c:formatCode>0%</c:formatCode>
                <c:ptCount val="2"/>
                <c:pt idx="0">
                  <c:v>0.62</c:v>
                </c:pt>
                <c:pt idx="1">
                  <c:v>0.38</c:v>
                </c:pt>
              </c:numCache>
            </c:numRef>
          </c:val>
        </c:ser>
        <c:dLbls/>
        <c:firstSliceAng val="0"/>
      </c:pieChart>
    </c:plotArea>
    <c:legend>
      <c:legendPos val="r"/>
      <c:layout>
        <c:manualLayout>
          <c:xMode val="edge"/>
          <c:yMode val="edge"/>
          <c:x val="0.5883276041224178"/>
          <c:y val="0.13740936688019961"/>
          <c:w val="0.37405671973122573"/>
          <c:h val="0.72215440246610751"/>
        </c:manualLayout>
      </c:layout>
      <c:txPr>
        <a:bodyPr/>
        <a:lstStyle/>
        <a:p>
          <a:pPr>
            <a:defRPr sz="2000"/>
          </a:pPr>
          <a:endParaRPr lang="ru-RU"/>
        </a:p>
      </c:txPr>
    </c:legend>
    <c:plotVisOnly val="1"/>
    <c:dispBlanksAs val="zero"/>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C60A7E1F-0124-45E7-B365-3D23CFE2E3FF}" type="datetimeFigureOut">
              <a:rPr lang="ru-RU"/>
              <a:pPr>
                <a:defRPr/>
              </a:pPr>
              <a:t>14.03.2019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1CD4CB1-EC8E-4AC1-9E16-0DE0F1034D2C}" type="slidenum">
              <a:rPr lang="ru-RU" altLang="ru-RU"/>
              <a:pPr>
                <a:defRPr/>
              </a:pPr>
              <a:t>‹#›</a:t>
            </a:fld>
            <a:endParaRPr lang="ru-RU" altLang="ru-RU"/>
          </a:p>
        </p:txBody>
      </p:sp>
    </p:spTree>
    <p:extLst>
      <p:ext uri="{BB962C8B-B14F-4D97-AF65-F5344CB8AC3E}">
        <p14:creationId xmlns:p14="http://schemas.microsoft.com/office/powerpoint/2010/main" xmlns="" val="1071422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10000"/>
          </a:bodyPr>
          <a:lstStyle/>
          <a:p>
            <a:pPr indent="457200"/>
            <a:r>
              <a:rPr lang="ru-RU" dirty="0" smtClean="0"/>
              <a:t>Эпидемиологическая обстановка по бруцеллезу в Северном Дагестане остается неблагополучной и определяется наличием бруцеллеза среди сельскохозяйственных животных – мелкого и крупного рогатого скота, являющихся основными источниками бруцеллеза для людей. Этому способствует развитие мясного и молочного скотоводства, что существенно увеличивает потенциальную угрозу заболеваний людей бруцеллезом. Угроза возрастает вследствие произошедших в Республике Дагестан в начале 90х годов изменений в социально-экономических отношениях в сельском хозяйстве, связанных с возникновением новых форм ведения животноводства и, как следствие, смещением эпизоотических очагов из общественного в частный сектор животноводства. Спад крупного производства животноводческой продукции с отработанными технологическими мощностями и налаженным ведомственным производственно-лабораторным контролем обусловил снабжение рынка Республики Дагестан продукцией, произведенной в личных хозяйствах граждан, которые не в состоянии обеспечить стабильность и соблюдение гигиенических требований производства животноводческой продукции.</a:t>
            </a:r>
          </a:p>
          <a:p>
            <a:pPr indent="457200"/>
            <a:r>
              <a:rPr lang="ru-RU" dirty="0" smtClean="0"/>
              <a:t>В 2011 году была начата разработка новой республиканской целевой программы «О мерах по борьбе с бруцеллезом людей и сельскохозяйственных животных в Республике Дагестан на 2012-2016 годы». Основными целями программы являлось снижение заболеваемости людей и сельскохозяйственных животных бруцеллезом, обеспечение населения безопасной продукцией животноводства. 29 ноября 2012 года программа была утверждена. Насколько эта программа была эффективной по всей республике мне не известно, но на административных территориях Северного Дагестана в последующие три года заметна тенденция к снижению (рис. 1).</a:t>
            </a:r>
            <a:endParaRPr lang="ru-RU" dirty="0"/>
          </a:p>
        </p:txBody>
      </p:sp>
      <p:sp>
        <p:nvSpPr>
          <p:cNvPr id="4" name="Номер слайда 3"/>
          <p:cNvSpPr>
            <a:spLocks noGrp="1"/>
          </p:cNvSpPr>
          <p:nvPr>
            <p:ph type="sldNum" sz="quarter" idx="10"/>
          </p:nvPr>
        </p:nvSpPr>
        <p:spPr/>
        <p:txBody>
          <a:bodyPr/>
          <a:lstStyle/>
          <a:p>
            <a:pPr>
              <a:defRPr/>
            </a:pPr>
            <a:fld id="{31CD4CB1-EC8E-4AC1-9E16-0DE0F1034D2C}" type="slidenum">
              <a:rPr lang="ru-RU" altLang="ru-RU" smtClean="0"/>
              <a:pPr>
                <a:defRPr/>
              </a:pPr>
              <a:t>1</a:t>
            </a:fld>
            <a:endParaRPr lang="ru-RU" altLang="ru-RU"/>
          </a:p>
        </p:txBody>
      </p:sp>
    </p:spTree>
    <p:extLst>
      <p:ext uri="{BB962C8B-B14F-4D97-AF65-F5344CB8AC3E}">
        <p14:creationId xmlns:p14="http://schemas.microsoft.com/office/powerpoint/2010/main" xmlns="" val="360776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indent="457200"/>
            <a:r>
              <a:rPr lang="ru-RU" altLang="ru-RU" smtClean="0"/>
              <a:t>По данным фФБУЗ «Центр гигиены и эпидемиологии в Республике Дагестан в г. Кизляре» в 2009 году на 6 административных территориях было зарегистрировано – 29 случаев, в 2010 году – 46 случаев, в 2011 году – 32 случая, в 2012 году – 49 случаев, в 2013 году – 27 случаев, в 2014 году – 19 случаев, в 2015 году – 15 случаев, в 2016 году – 31 случай, в 2017 году – 23 случая, в 2018 году – 29 случаев.</a:t>
            </a:r>
          </a:p>
        </p:txBody>
      </p:sp>
      <p:sp>
        <p:nvSpPr>
          <p:cNvPr id="1741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57B8441-2D40-433B-B8E2-2086EBE53040}" type="slidenum">
              <a:rPr lang="ru-RU" altLang="ru-RU"/>
              <a:pPr/>
              <a:t>2</a:t>
            </a:fld>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indent="457200"/>
            <a:r>
              <a:rPr lang="ru-RU" altLang="ru-RU" smtClean="0"/>
              <a:t>Из общего числа зарегистрированных в 2018 году случаев, 86,2% приходится на сельских жителей, на городских, соответственно, – 13,8%. Преимущественно мужское население – 75,8%. Следует отметить, что городские жители также подвержены риску заражения бруцеллезом при употреблении не сертифицированного молока и молочной продукции (сыры, творог, сметана), приобретенной в неустановленных местах торговли. </a:t>
            </a:r>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782D5D9-F260-4C9A-BCAD-99874D8E0AF9}" type="slidenum">
              <a:rPr lang="ru-RU" altLang="ru-RU"/>
              <a:pPr/>
              <a:t>3</a:t>
            </a:fld>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indent="457200"/>
            <a:r>
              <a:rPr lang="ru-RU" altLang="ru-RU" smtClean="0"/>
              <a:t>Среди возрастных групп преобладают лица трудоспособного возраста. Возрастная структура: 18-19 лет – 2 человека (7%), 20-29 лет – 6 человек (21%), 30-39 лет – 7 человек (24%), 40-49 лет – 4 человека (14%), 50-59 лет – 9 человек (31%), 60 лет и старше – 1 человек (3%).</a:t>
            </a:r>
          </a:p>
        </p:txBody>
      </p:sp>
      <p:sp>
        <p:nvSpPr>
          <p:cNvPr id="19460"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210260D-B09E-4E93-862A-7203DD18ACB3}" type="slidenum">
              <a:rPr lang="ru-RU" altLang="ru-RU"/>
              <a:pPr/>
              <a:t>4</a:t>
            </a:fld>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0483"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indent="457200"/>
            <a:r>
              <a:rPr lang="ru-RU" altLang="ru-RU" smtClean="0"/>
              <a:t>В стационарной лаборатории КПЧО было исследовано серологическим методом на бруцеллез в 2009 году – 279 сывороток крови людей, из них положительных в реакциях Хеддельсона – 170, положительных в Райта – 53; в 2010 году – 532 сыворотки крови людей, из них положительных в реакциях Хеддельсона – 233, положительных в Райта – 92; в 2011 году – 707 сывороток крови людей, из них положительных в реакциях Хеддельсона – 94, положительных в Райта – 26; в 2012 году – 509 сывороток крови людей, из них положительных в реакциях Хеддельсона – 45, положительных в Райта – 17; в 2013 году – 457 сывороток крови людей, из них положительных в реакциях Хеддельсона – 42, положительных в Райта – 16; в 2014 году 536 сывороток крови людей, из них положительных в реакциях Хеддельсона – 45, положительных в Райта – 15; в 2015 году 368 сывороток крови людей, из них положительных в реакциях Хеддельсона – 21, положительных в Райта – 11; в 2016 году 228 сывороток крови людей, из них положительных в реакциях Хеддельсона – 37, положительных в Райта – 3; в 2017 году 88 сывороток крови людей, из них положительных в реакциях Хеддельсона – 27, положительных в Райта – 6; в 2018 году 56 сывороток крови людей, из них положительных в реакциях Хеддельсона – 12, положительных в Райта – 6.</a:t>
            </a:r>
          </a:p>
        </p:txBody>
      </p:sp>
      <p:sp>
        <p:nvSpPr>
          <p:cNvPr id="20484"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ED8110-257C-415D-B96B-B447EBAB4BE8}" type="slidenum">
              <a:rPr lang="ru-RU" altLang="ru-RU"/>
              <a:pPr/>
              <a:t>5</a:t>
            </a:fld>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457200"/>
            <a:r>
              <a:rPr lang="ru-RU" dirty="0" smtClean="0"/>
              <a:t>Анализируя данные (рис. 4), видно, что в большинстве случаев диагноз бруцеллез клиницистами подтверждался уже тогда, когда заболевание переходило в хроническую форму (186 случаев впервые выявленного хронического бруцеллеза – 62%, 114 случаев впервые выявленного острого бруцеллеза – 38%). В связи с этим, целесообразно проводить разъяснительную работу с врачами-инфекционистами, врачами-эпидемиологами, чтобы у них была настороженность в отношении всех лихорадящих больных; заключать с медицинскими организациями договора на проведение нами бактериологического метода диагностики бруцеллеза (во время лихорадочного периода до начала лечения антибиотиками), ПЦР-диагностики и др.</a:t>
            </a:r>
            <a:endParaRPr lang="ru-RU" dirty="0"/>
          </a:p>
        </p:txBody>
      </p:sp>
      <p:sp>
        <p:nvSpPr>
          <p:cNvPr id="4" name="Номер слайда 3"/>
          <p:cNvSpPr>
            <a:spLocks noGrp="1"/>
          </p:cNvSpPr>
          <p:nvPr>
            <p:ph type="sldNum" sz="quarter" idx="10"/>
          </p:nvPr>
        </p:nvSpPr>
        <p:spPr/>
        <p:txBody>
          <a:bodyPr/>
          <a:lstStyle/>
          <a:p>
            <a:pPr>
              <a:defRPr/>
            </a:pPr>
            <a:fld id="{31CD4CB1-EC8E-4AC1-9E16-0DE0F1034D2C}" type="slidenum">
              <a:rPr lang="ru-RU" altLang="ru-RU" smtClean="0"/>
              <a:pPr>
                <a:defRPr/>
              </a:pPr>
              <a:t>6</a:t>
            </a:fld>
            <a:endParaRPr lang="ru-RU" altLang="ru-RU"/>
          </a:p>
        </p:txBody>
      </p:sp>
    </p:spTree>
    <p:extLst>
      <p:ext uri="{BB962C8B-B14F-4D97-AF65-F5344CB8AC3E}">
        <p14:creationId xmlns:p14="http://schemas.microsoft.com/office/powerpoint/2010/main" xmlns="" val="3242562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457200"/>
            <a:r>
              <a:rPr lang="ru-RU" dirty="0" smtClean="0"/>
              <a:t>Не смотря на большой объем проводимых специальных ветеринарно – санитарных, профилактических и противоэпидемических мероприятий, эпизоотическая и эпидемиологическая  обстановка по бруцеллезу остается неудовлетворительной и ликвидация этой особо опасной инфекции возможна только при объединении усилий всех медико-санитарных и ветеринарных служб, руководителей районных и сельских администраций, руководителей хозяйств, агропромышленных объединений, граждан – владельцев сельскохозяйственных животных.</a:t>
            </a:r>
            <a:endParaRPr lang="ru-RU" dirty="0"/>
          </a:p>
        </p:txBody>
      </p:sp>
      <p:sp>
        <p:nvSpPr>
          <p:cNvPr id="4" name="Номер слайда 3"/>
          <p:cNvSpPr>
            <a:spLocks noGrp="1"/>
          </p:cNvSpPr>
          <p:nvPr>
            <p:ph type="sldNum" sz="quarter" idx="10"/>
          </p:nvPr>
        </p:nvSpPr>
        <p:spPr/>
        <p:txBody>
          <a:bodyPr/>
          <a:lstStyle/>
          <a:p>
            <a:pPr>
              <a:defRPr/>
            </a:pPr>
            <a:fld id="{31CD4CB1-EC8E-4AC1-9E16-0DE0F1034D2C}" type="slidenum">
              <a:rPr lang="ru-RU" altLang="ru-RU" smtClean="0"/>
              <a:pPr>
                <a:defRPr/>
              </a:pPr>
              <a:t>7</a:t>
            </a:fld>
            <a:endParaRPr lang="ru-RU" altLang="ru-RU"/>
          </a:p>
        </p:txBody>
      </p:sp>
    </p:spTree>
    <p:extLst>
      <p:ext uri="{BB962C8B-B14F-4D97-AF65-F5344CB8AC3E}">
        <p14:creationId xmlns:p14="http://schemas.microsoft.com/office/powerpoint/2010/main" xmlns="" val="249234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462A60D5-B21F-494A-9D53-AADEC58A512A}"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3B0C620-5D00-47EF-952D-7C4A5049F9F6}" type="slidenum">
              <a:rPr lang="ru-RU" altLang="ru-RU"/>
              <a:pPr>
                <a:defRPr/>
              </a:pPr>
              <a:t>‹#›</a:t>
            </a:fld>
            <a:endParaRPr lang="ru-RU" altLang="ru-RU"/>
          </a:p>
        </p:txBody>
      </p:sp>
    </p:spTree>
    <p:extLst>
      <p:ext uri="{BB962C8B-B14F-4D97-AF65-F5344CB8AC3E}">
        <p14:creationId xmlns:p14="http://schemas.microsoft.com/office/powerpoint/2010/main" xmlns="" val="69575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700B68EA-3BA0-40F7-91DB-9054BB3227F6}" type="datetimeFigureOut">
              <a:rPr lang="ru-RU"/>
              <a:pPr>
                <a:defRPr/>
              </a:pPr>
              <a:t>14.03.2019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1E119892-8771-403C-B537-9D2F677C8635}" type="slidenum">
              <a:rPr lang="ru-RU" altLang="ru-RU"/>
              <a:pPr>
                <a:defRPr/>
              </a:pPr>
              <a:t>‹#›</a:t>
            </a:fld>
            <a:endParaRPr lang="ru-RU" altLang="ru-RU"/>
          </a:p>
        </p:txBody>
      </p:sp>
    </p:spTree>
    <p:extLst>
      <p:ext uri="{BB962C8B-B14F-4D97-AF65-F5344CB8AC3E}">
        <p14:creationId xmlns:p14="http://schemas.microsoft.com/office/powerpoint/2010/main" xmlns="" val="246439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273B0DA0-9EF0-4D93-8693-8893D5C67076}"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F7206DE-0969-4519-87F1-F021E9205C14}" type="slidenum">
              <a:rPr lang="ru-RU" altLang="ru-RU"/>
              <a:pPr>
                <a:defRPr/>
              </a:pPr>
              <a:t>‹#›</a:t>
            </a:fld>
            <a:endParaRPr lang="ru-RU" altLang="ru-RU"/>
          </a:p>
        </p:txBody>
      </p:sp>
    </p:spTree>
    <p:extLst>
      <p:ext uri="{BB962C8B-B14F-4D97-AF65-F5344CB8AC3E}">
        <p14:creationId xmlns:p14="http://schemas.microsoft.com/office/powerpoint/2010/main" xmlns="" val="511114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p:nvPr/>
        </p:nvSpPr>
        <p:spPr>
          <a:xfrm>
            <a:off x="674688" y="971550"/>
            <a:ext cx="6000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6" name="TextBox 5"/>
          <p:cNvSpPr txBox="1"/>
          <p:nvPr/>
        </p:nvSpPr>
        <p:spPr>
          <a:xfrm>
            <a:off x="6999288" y="2613025"/>
            <a:ext cx="601662"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2" name="Title 1"/>
          <p:cNvSpPr>
            <a:spLocks noGrp="1"/>
          </p:cNvSpPr>
          <p:nvPr>
            <p:ph type="title"/>
          </p:nvPr>
        </p:nvSpPr>
        <p:spPr>
          <a:xfrm>
            <a:off x="1181409" y="1447800"/>
            <a:ext cx="6001049"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3"/>
          <p:cNvSpPr>
            <a:spLocks noGrp="1"/>
          </p:cNvSpPr>
          <p:nvPr>
            <p:ph type="dt" sz="half" idx="15"/>
          </p:nvPr>
        </p:nvSpPr>
        <p:spPr/>
        <p:txBody>
          <a:bodyPr/>
          <a:lstStyle>
            <a:lvl1pPr>
              <a:defRPr/>
            </a:lvl1pPr>
          </a:lstStyle>
          <a:p>
            <a:pPr>
              <a:defRPr/>
            </a:pPr>
            <a:fld id="{4A141C3E-DD93-43DA-8845-D0C8D0B60FF8}" type="datetimeFigureOut">
              <a:rPr lang="ru-RU"/>
              <a:pPr>
                <a:defRPr/>
              </a:pPr>
              <a:t>14.03.2019</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smtClean="0"/>
            </a:lvl1pPr>
          </a:lstStyle>
          <a:p>
            <a:pPr>
              <a:defRPr/>
            </a:pPr>
            <a:fld id="{CA3CC3FC-E924-417A-962C-0234E05905C8}" type="slidenum">
              <a:rPr lang="ru-RU" altLang="ru-RU"/>
              <a:pPr>
                <a:defRPr/>
              </a:pPr>
              <a:t>‹#›</a:t>
            </a:fld>
            <a:endParaRPr lang="ru-RU" altLang="ru-RU"/>
          </a:p>
        </p:txBody>
      </p:sp>
    </p:spTree>
    <p:extLst>
      <p:ext uri="{BB962C8B-B14F-4D97-AF65-F5344CB8AC3E}">
        <p14:creationId xmlns:p14="http://schemas.microsoft.com/office/powerpoint/2010/main" xmlns="" val="403794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2404D09A-B6D8-48E1-B094-05717BBDBFD9}"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A9F6C63-3489-4FD7-B123-FDDB9FDABE0F}" type="slidenum">
              <a:rPr lang="ru-RU" altLang="ru-RU"/>
              <a:pPr>
                <a:defRPr/>
              </a:pPr>
              <a:t>‹#›</a:t>
            </a:fld>
            <a:endParaRPr lang="ru-RU" altLang="ru-RU"/>
          </a:p>
        </p:txBody>
      </p:sp>
    </p:spTree>
    <p:extLst>
      <p:ext uri="{BB962C8B-B14F-4D97-AF65-F5344CB8AC3E}">
        <p14:creationId xmlns:p14="http://schemas.microsoft.com/office/powerpoint/2010/main" xmlns="" val="2574179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cxnSp>
        <p:nvCxnSpPr>
          <p:cNvPr id="9" name="Straight Connector 16"/>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Date Placeholder 3"/>
          <p:cNvSpPr>
            <a:spLocks noGrp="1"/>
          </p:cNvSpPr>
          <p:nvPr>
            <p:ph type="dt" sz="half" idx="18"/>
          </p:nvPr>
        </p:nvSpPr>
        <p:spPr/>
        <p:txBody>
          <a:bodyPr/>
          <a:lstStyle>
            <a:lvl1pPr>
              <a:defRPr/>
            </a:lvl1pPr>
          </a:lstStyle>
          <a:p>
            <a:pPr>
              <a:defRPr/>
            </a:pPr>
            <a:fld id="{3B0333E3-0381-43EA-BE9A-708BECDC9FE8}" type="datetimeFigureOut">
              <a:rPr lang="ru-RU"/>
              <a:pPr>
                <a:defRPr/>
              </a:pPr>
              <a:t>14.03.2019</a:t>
            </a:fld>
            <a:endParaRPr lang="ru-RU"/>
          </a:p>
        </p:txBody>
      </p:sp>
      <p:sp>
        <p:nvSpPr>
          <p:cNvPr id="12" name="Footer Placeholder 4"/>
          <p:cNvSpPr>
            <a:spLocks noGrp="1"/>
          </p:cNvSpPr>
          <p:nvPr>
            <p:ph type="ftr" sz="quarter" idx="19"/>
          </p:nvPr>
        </p:nvSpPr>
        <p:spPr/>
        <p:txBody>
          <a:bodyPr/>
          <a:lstStyle>
            <a:lvl1pPr>
              <a:defRPr/>
            </a:lvl1pPr>
          </a:lstStyle>
          <a:p>
            <a:pPr>
              <a:defRPr/>
            </a:pPr>
            <a:endParaRPr lang="ru-RU"/>
          </a:p>
        </p:txBody>
      </p:sp>
      <p:sp>
        <p:nvSpPr>
          <p:cNvPr id="13" name="Slide Number Placeholder 5"/>
          <p:cNvSpPr>
            <a:spLocks noGrp="1"/>
          </p:cNvSpPr>
          <p:nvPr>
            <p:ph type="sldNum" sz="quarter" idx="20"/>
          </p:nvPr>
        </p:nvSpPr>
        <p:spPr/>
        <p:txBody>
          <a:bodyPr/>
          <a:lstStyle>
            <a:lvl1pPr>
              <a:defRPr smtClean="0"/>
            </a:lvl1pPr>
          </a:lstStyle>
          <a:p>
            <a:pPr>
              <a:defRPr/>
            </a:pPr>
            <a:fld id="{151A0682-9AB2-4368-AE53-320CD5F64CB0}" type="slidenum">
              <a:rPr lang="ru-RU" altLang="ru-RU"/>
              <a:pPr>
                <a:defRPr/>
              </a:pPr>
              <a:t>‹#›</a:t>
            </a:fld>
            <a:endParaRPr lang="ru-RU" altLang="ru-RU"/>
          </a:p>
        </p:txBody>
      </p:sp>
    </p:spTree>
    <p:extLst>
      <p:ext uri="{BB962C8B-B14F-4D97-AF65-F5344CB8AC3E}">
        <p14:creationId xmlns:p14="http://schemas.microsoft.com/office/powerpoint/2010/main" xmlns="" val="43066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cxnSp>
        <p:nvCxnSpPr>
          <p:cNvPr id="12" name="Straight Connector 18"/>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2" name="Text Placeholder 3"/>
          <p:cNvSpPr>
            <a:spLocks noGrp="1"/>
          </p:cNvSpPr>
          <p:nvPr>
            <p:ph type="body" sz="half" idx="18"/>
          </p:nvPr>
        </p:nvSpPr>
        <p:spPr>
          <a:xfrm>
            <a:off x="489475" y="4827212"/>
            <a:ext cx="2205612"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3" name="Text Placeholder 3"/>
          <p:cNvSpPr>
            <a:spLocks noGrp="1"/>
          </p:cNvSpPr>
          <p:nvPr>
            <p:ph type="body" sz="half" idx="19"/>
          </p:nvPr>
        </p:nvSpPr>
        <p:spPr>
          <a:xfrm>
            <a:off x="2916776" y="4827211"/>
            <a:ext cx="2201378"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4" name="Text Placeholder 3"/>
          <p:cNvSpPr>
            <a:spLocks noGrp="1"/>
          </p:cNvSpPr>
          <p:nvPr>
            <p:ph type="body" sz="half" idx="20"/>
          </p:nvPr>
        </p:nvSpPr>
        <p:spPr>
          <a:xfrm>
            <a:off x="5344824" y="4827209"/>
            <a:ext cx="220257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3"/>
          <p:cNvSpPr>
            <a:spLocks noGrp="1"/>
          </p:cNvSpPr>
          <p:nvPr>
            <p:ph type="dt" sz="half" idx="23"/>
          </p:nvPr>
        </p:nvSpPr>
        <p:spPr/>
        <p:txBody>
          <a:bodyPr/>
          <a:lstStyle>
            <a:lvl1pPr>
              <a:defRPr/>
            </a:lvl1pPr>
          </a:lstStyle>
          <a:p>
            <a:pPr>
              <a:defRPr/>
            </a:pPr>
            <a:fld id="{1A64C2A6-1C25-41CC-9B85-DE06B55B2ED2}" type="datetimeFigureOut">
              <a:rPr lang="ru-RU"/>
              <a:pPr>
                <a:defRPr/>
              </a:pPr>
              <a:t>14.03.2019</a:t>
            </a:fld>
            <a:endParaRPr lang="ru-RU"/>
          </a:p>
        </p:txBody>
      </p:sp>
      <p:sp>
        <p:nvSpPr>
          <p:cNvPr id="16" name="Footer Placeholder 4"/>
          <p:cNvSpPr>
            <a:spLocks noGrp="1"/>
          </p:cNvSpPr>
          <p:nvPr>
            <p:ph type="ftr" sz="quarter" idx="24"/>
          </p:nvPr>
        </p:nvSpPr>
        <p:spPr/>
        <p:txBody>
          <a:bodyPr/>
          <a:lstStyle>
            <a:lvl1pPr>
              <a:defRPr/>
            </a:lvl1pPr>
          </a:lstStyle>
          <a:p>
            <a:pPr>
              <a:defRPr/>
            </a:pPr>
            <a:endParaRPr lang="ru-RU"/>
          </a:p>
        </p:txBody>
      </p:sp>
      <p:sp>
        <p:nvSpPr>
          <p:cNvPr id="17" name="Slide Number Placeholder 5"/>
          <p:cNvSpPr>
            <a:spLocks noGrp="1"/>
          </p:cNvSpPr>
          <p:nvPr>
            <p:ph type="sldNum" sz="quarter" idx="25"/>
          </p:nvPr>
        </p:nvSpPr>
        <p:spPr/>
        <p:txBody>
          <a:bodyPr/>
          <a:lstStyle>
            <a:lvl1pPr>
              <a:defRPr smtClean="0"/>
            </a:lvl1pPr>
          </a:lstStyle>
          <a:p>
            <a:pPr>
              <a:defRPr/>
            </a:pPr>
            <a:fld id="{50BC33A1-A6C7-40F3-96DB-B8218C4EC2F0}" type="slidenum">
              <a:rPr lang="ru-RU" altLang="ru-RU"/>
              <a:pPr>
                <a:defRPr/>
              </a:pPr>
              <a:t>‹#›</a:t>
            </a:fld>
            <a:endParaRPr lang="ru-RU" altLang="ru-RU"/>
          </a:p>
        </p:txBody>
      </p:sp>
    </p:spTree>
    <p:extLst>
      <p:ext uri="{BB962C8B-B14F-4D97-AF65-F5344CB8AC3E}">
        <p14:creationId xmlns:p14="http://schemas.microsoft.com/office/powerpoint/2010/main" xmlns="" val="464579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1D835F12-1D16-4F15-8B72-D4A28B0C650B}"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943244F-A580-4CF1-B925-E37BF57BD583}" type="slidenum">
              <a:rPr lang="ru-RU" altLang="ru-RU"/>
              <a:pPr>
                <a:defRPr/>
              </a:pPr>
              <a:t>‹#›</a:t>
            </a:fld>
            <a:endParaRPr lang="ru-RU" altLang="ru-RU"/>
          </a:p>
        </p:txBody>
      </p:sp>
    </p:spTree>
    <p:extLst>
      <p:ext uri="{BB962C8B-B14F-4D97-AF65-F5344CB8AC3E}">
        <p14:creationId xmlns:p14="http://schemas.microsoft.com/office/powerpoint/2010/main" xmlns="" val="3264545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E6DD16B4-190B-4849-AB9A-1767C560483A}"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7D159FD-5389-44C9-A02D-CCD56132B362}" type="slidenum">
              <a:rPr lang="ru-RU" altLang="ru-RU"/>
              <a:pPr>
                <a:defRPr/>
              </a:pPr>
              <a:t>‹#›</a:t>
            </a:fld>
            <a:endParaRPr lang="ru-RU" altLang="ru-RU"/>
          </a:p>
        </p:txBody>
      </p:sp>
    </p:spTree>
    <p:extLst>
      <p:ext uri="{BB962C8B-B14F-4D97-AF65-F5344CB8AC3E}">
        <p14:creationId xmlns:p14="http://schemas.microsoft.com/office/powerpoint/2010/main" xmlns="" val="36565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BCFC9ABE-E19F-4984-AF53-F75502C985E0}"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1E0D5B1-D879-4EF1-8801-5A92DD4ECDDC}" type="slidenum">
              <a:rPr lang="ru-RU" altLang="ru-RU"/>
              <a:pPr>
                <a:defRPr/>
              </a:pPr>
              <a:t>‹#›</a:t>
            </a:fld>
            <a:endParaRPr lang="ru-RU" altLang="ru-RU"/>
          </a:p>
        </p:txBody>
      </p:sp>
    </p:spTree>
    <p:extLst>
      <p:ext uri="{BB962C8B-B14F-4D97-AF65-F5344CB8AC3E}">
        <p14:creationId xmlns:p14="http://schemas.microsoft.com/office/powerpoint/2010/main" xmlns="" val="197115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E3AE480D-4974-4F6A-8D88-64ECB1A98516}" type="datetimeFigureOut">
              <a:rPr lang="ru-RU"/>
              <a:pPr>
                <a:defRPr/>
              </a:pPr>
              <a:t>14.03.2019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BB37ECA-2C6D-4300-94A8-CA56EC06DEA0}" type="slidenum">
              <a:rPr lang="ru-RU" altLang="ru-RU"/>
              <a:pPr>
                <a:defRPr/>
              </a:pPr>
              <a:t>‹#›</a:t>
            </a:fld>
            <a:endParaRPr lang="ru-RU" altLang="ru-RU"/>
          </a:p>
        </p:txBody>
      </p:sp>
    </p:spTree>
    <p:extLst>
      <p:ext uri="{BB962C8B-B14F-4D97-AF65-F5344CB8AC3E}">
        <p14:creationId xmlns:p14="http://schemas.microsoft.com/office/powerpoint/2010/main" xmlns="" val="747811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53A91065-D928-4C85-9B70-79F8405F8D84}" type="datetimeFigureOut">
              <a:rPr lang="ru-RU"/>
              <a:pPr>
                <a:defRPr/>
              </a:pPr>
              <a:t>14.03.2019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4F9BCD63-B578-4067-83BD-574E2F5E013A}" type="slidenum">
              <a:rPr lang="ru-RU" altLang="ru-RU"/>
              <a:pPr>
                <a:defRPr/>
              </a:pPr>
              <a:t>‹#›</a:t>
            </a:fld>
            <a:endParaRPr lang="ru-RU" altLang="ru-RU"/>
          </a:p>
        </p:txBody>
      </p:sp>
    </p:spTree>
    <p:extLst>
      <p:ext uri="{BB962C8B-B14F-4D97-AF65-F5344CB8AC3E}">
        <p14:creationId xmlns:p14="http://schemas.microsoft.com/office/powerpoint/2010/main" xmlns="" val="1915757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4897FC30-8854-41CE-8039-5A19CE016559}" type="datetimeFigureOut">
              <a:rPr lang="ru-RU"/>
              <a:pPr>
                <a:defRPr/>
              </a:pPr>
              <a:t>14.03.2019</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F755B3D7-A908-4565-8562-BFEC787DE19C}" type="slidenum">
              <a:rPr lang="ru-RU" altLang="ru-RU"/>
              <a:pPr>
                <a:defRPr/>
              </a:pPr>
              <a:t>‹#›</a:t>
            </a:fld>
            <a:endParaRPr lang="ru-RU" altLang="ru-RU"/>
          </a:p>
        </p:txBody>
      </p:sp>
    </p:spTree>
    <p:extLst>
      <p:ext uri="{BB962C8B-B14F-4D97-AF65-F5344CB8AC3E}">
        <p14:creationId xmlns:p14="http://schemas.microsoft.com/office/powerpoint/2010/main" xmlns="" val="109713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A51C9442-D7FE-4185-9744-9C8CA7BE0CDB}" type="datetimeFigureOut">
              <a:rPr lang="ru-RU"/>
              <a:pPr>
                <a:defRPr/>
              </a:pPr>
              <a:t>14.03.2019</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487C4B18-D5C1-416D-B7A5-90C320D94673}" type="slidenum">
              <a:rPr lang="ru-RU" altLang="ru-RU"/>
              <a:pPr>
                <a:defRPr/>
              </a:pPr>
              <a:t>‹#›</a:t>
            </a:fld>
            <a:endParaRPr lang="ru-RU" altLang="ru-RU"/>
          </a:p>
        </p:txBody>
      </p:sp>
    </p:spTree>
    <p:extLst>
      <p:ext uri="{BB962C8B-B14F-4D97-AF65-F5344CB8AC3E}">
        <p14:creationId xmlns:p14="http://schemas.microsoft.com/office/powerpoint/2010/main" xmlns="" val="377247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FB3B42E-166F-461F-BC31-B755D976021B}" type="datetimeFigureOut">
              <a:rPr lang="ru-RU"/>
              <a:pPr>
                <a:defRPr/>
              </a:pPr>
              <a:t>14.03.2019</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3FF4C767-AEF2-4CD0-92CB-DFD2A2592B6E}" type="slidenum">
              <a:rPr lang="ru-RU" altLang="ru-RU"/>
              <a:pPr>
                <a:defRPr/>
              </a:pPr>
              <a:t>‹#›</a:t>
            </a:fld>
            <a:endParaRPr lang="ru-RU" altLang="ru-RU"/>
          </a:p>
        </p:txBody>
      </p:sp>
    </p:spTree>
    <p:extLst>
      <p:ext uri="{BB962C8B-B14F-4D97-AF65-F5344CB8AC3E}">
        <p14:creationId xmlns:p14="http://schemas.microsoft.com/office/powerpoint/2010/main" xmlns="" val="764190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A6D7608B-D684-494E-A30A-19DBF45DFBA8}" type="datetimeFigureOut">
              <a:rPr lang="ru-RU"/>
              <a:pPr>
                <a:defRPr/>
              </a:pPr>
              <a:t>14.03.2019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D408E7B-2F45-4754-A851-5068D76CD6EC}" type="slidenum">
              <a:rPr lang="ru-RU" altLang="ru-RU"/>
              <a:pPr>
                <a:defRPr/>
              </a:pPr>
              <a:t>‹#›</a:t>
            </a:fld>
            <a:endParaRPr lang="ru-RU" altLang="ru-RU"/>
          </a:p>
        </p:txBody>
      </p:sp>
    </p:spTree>
    <p:extLst>
      <p:ext uri="{BB962C8B-B14F-4D97-AF65-F5344CB8AC3E}">
        <p14:creationId xmlns:p14="http://schemas.microsoft.com/office/powerpoint/2010/main" xmlns="" val="195416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06F15BE-A116-4C81-A930-9B8A96900F4E}" type="datetimeFigureOut">
              <a:rPr lang="ru-RU"/>
              <a:pPr>
                <a:defRPr/>
              </a:pPr>
              <a:t>14.03.2019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8C057B4-E193-48A5-A5E2-9A562BE63B87}" type="slidenum">
              <a:rPr lang="ru-RU" altLang="ru-RU"/>
              <a:pPr>
                <a:defRPr/>
              </a:pPr>
              <a:t>‹#›</a:t>
            </a:fld>
            <a:endParaRPr lang="ru-RU" altLang="ru-RU"/>
          </a:p>
        </p:txBody>
      </p:sp>
    </p:spTree>
    <p:extLst>
      <p:ext uri="{BB962C8B-B14F-4D97-AF65-F5344CB8AC3E}">
        <p14:creationId xmlns:p14="http://schemas.microsoft.com/office/powerpoint/2010/main" xmlns="" val="210943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cstate="print"/>
          <a:srcRect/>
          <a:stretch>
            <a:fillRect/>
          </a:stretch>
        </a:blipFill>
        <a:effectLst/>
      </p:bgPr>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2" name="Title Placeholder 1"/>
          <p:cNvSpPr>
            <a:spLocks noGrp="1"/>
          </p:cNvSpPr>
          <p:nvPr>
            <p:ph type="title"/>
          </p:nvPr>
        </p:nvSpPr>
        <p:spPr bwMode="auto">
          <a:xfrm>
            <a:off x="484188" y="452438"/>
            <a:ext cx="7056437" cy="140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заголовка</a:t>
            </a:r>
            <a:endParaRPr lang="en-US" altLang="ru-RU" smtClean="0"/>
          </a:p>
        </p:txBody>
      </p:sp>
      <p:sp>
        <p:nvSpPr>
          <p:cNvPr id="1043" name="Text Placeholder 2"/>
          <p:cNvSpPr>
            <a:spLocks noGrp="1"/>
          </p:cNvSpPr>
          <p:nvPr>
            <p:ph type="body" idx="1"/>
          </p:nvPr>
        </p:nvSpPr>
        <p:spPr bwMode="auto">
          <a:xfrm>
            <a:off x="827088" y="2052638"/>
            <a:ext cx="6711950" cy="4195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lgn="l">
              <a:defRPr sz="1100" b="0" i="0">
                <a:solidFill>
                  <a:schemeClr val="tx1">
                    <a:tint val="75000"/>
                    <a:alpha val="60000"/>
                  </a:schemeClr>
                </a:solidFill>
                <a:latin typeface="Arial" panose="020B0604020202020204" pitchFamily="34" charset="0"/>
              </a:defRPr>
            </a:lvl1pPr>
          </a:lstStyle>
          <a:p>
            <a:pPr>
              <a:defRPr/>
            </a:pPr>
            <a:fld id="{8C7984DE-70EC-41DA-900E-C4C889514EF4}" type="datetimeFigureOut">
              <a:rPr lang="ru-RU"/>
              <a:pPr>
                <a:defRPr/>
              </a:pPr>
              <a:t>14.03.2019</a:t>
            </a:fld>
            <a:endParaRPr lang="ru-RU"/>
          </a:p>
        </p:txBody>
      </p:sp>
      <p:sp>
        <p:nvSpPr>
          <p:cNvPr id="5" name="Footer Placeholder 4"/>
          <p:cNvSpPr>
            <a:spLocks noGrp="1"/>
          </p:cNvSpPr>
          <p:nvPr>
            <p:ph type="ftr" sz="quarter" idx="3"/>
          </p:nvPr>
        </p:nvSpPr>
        <p:spPr>
          <a:xfrm rot="5400000">
            <a:off x="6233318" y="3263107"/>
            <a:ext cx="3859213" cy="228600"/>
          </a:xfrm>
          <a:prstGeom prst="rect">
            <a:avLst/>
          </a:prstGeom>
        </p:spPr>
        <p:txBody>
          <a:bodyPr vert="horz" lIns="91440" tIns="45720" rIns="91440" bIns="45720" rtlCol="0" anchor="b"/>
          <a:lstStyle>
            <a:lvl1pPr algn="l">
              <a:defRPr sz="1100" b="0" i="0">
                <a:solidFill>
                  <a:schemeClr val="tx1">
                    <a:tint val="75000"/>
                    <a:alpha val="60000"/>
                  </a:schemeClr>
                </a:solidFill>
                <a:latin typeface="Arial" panose="020B0604020202020204" pitchFamily="34" charset="0"/>
              </a:defRPr>
            </a:lvl1pPr>
          </a:lstStyle>
          <a:p>
            <a:pPr>
              <a:defRPr/>
            </a:pPr>
            <a:endParaRPr lang="ru-RU"/>
          </a:p>
        </p:txBody>
      </p:sp>
      <p:sp>
        <p:nvSpPr>
          <p:cNvPr id="6" name="Slide Number Placeholder 5"/>
          <p:cNvSpPr>
            <a:spLocks noGrp="1"/>
          </p:cNvSpPr>
          <p:nvPr>
            <p:ph type="sldNum" sz="quarter" idx="4"/>
          </p:nvPr>
        </p:nvSpPr>
        <p:spPr bwMode="gray">
          <a:xfrm>
            <a:off x="7766050" y="295275"/>
            <a:ext cx="628650" cy="768350"/>
          </a:xfrm>
          <a:prstGeom prst="rect">
            <a:avLst/>
          </a:prstGeom>
        </p:spPr>
        <p:txBody>
          <a:bodyPr vert="horz" wrap="square" lIns="91440" tIns="45720" rIns="91440" bIns="45720" numCol="1" anchor="b" anchorCtr="0" compatLnSpc="1">
            <a:prstTxWarp prst="textNoShape">
              <a:avLst/>
            </a:prstTxWarp>
          </a:bodyPr>
          <a:lstStyle>
            <a:lvl1pPr algn="ctr">
              <a:defRPr sz="2800" smtClean="0">
                <a:solidFill>
                  <a:srgbClr val="FFFFFF"/>
                </a:solidFill>
              </a:defRPr>
            </a:lvl1pPr>
          </a:lstStyle>
          <a:p>
            <a:pPr>
              <a:defRPr/>
            </a:pPr>
            <a:fld id="{D771987A-00B9-40B0-8AA5-DA5227855A1E}" type="slidenum">
              <a:rPr lang="ru-RU" altLang="ru-RU"/>
              <a:pPr>
                <a:defRPr/>
              </a:pPr>
              <a:t>‹#›</a:t>
            </a:fld>
            <a:endParaRPr lang="ru-RU" altLang="ru-RU"/>
          </a:p>
        </p:txBody>
      </p:sp>
    </p:spTree>
  </p:cSld>
  <p:clrMap bg1="dk1" tx1="lt1" bg2="dk2" tx2="lt2" accent1="accent1" accent2="accent2" accent3="accent3" accent4="accent4" accent5="accent5" accent6="accent6" hlink="hlink" folHlink="folHlink"/>
  <p:sldLayoutIdLst>
    <p:sldLayoutId id="2147485693" r:id="rId1"/>
    <p:sldLayoutId id="2147485694" r:id="rId2"/>
    <p:sldLayoutId id="2147485695" r:id="rId3"/>
    <p:sldLayoutId id="2147485696" r:id="rId4"/>
    <p:sldLayoutId id="2147485697" r:id="rId5"/>
    <p:sldLayoutId id="2147485698" r:id="rId6"/>
    <p:sldLayoutId id="2147485699" r:id="rId7"/>
    <p:sldLayoutId id="2147485700" r:id="rId8"/>
    <p:sldLayoutId id="2147485701" r:id="rId9"/>
    <p:sldLayoutId id="2147485702" r:id="rId10"/>
    <p:sldLayoutId id="2147485703" r:id="rId11"/>
    <p:sldLayoutId id="2147485707" r:id="rId12"/>
    <p:sldLayoutId id="2147485704" r:id="rId13"/>
    <p:sldLayoutId id="2147485708" r:id="rId14"/>
    <p:sldLayoutId id="2147485709" r:id="rId15"/>
    <p:sldLayoutId id="2147485705" r:id="rId16"/>
    <p:sldLayoutId id="2147485706" r:id="rId17"/>
  </p:sldLayoutIdLst>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anose="020B0502020202020204" pitchFamily="34" charset="0"/>
        </a:defRPr>
      </a:lvl2pPr>
      <a:lvl3pPr algn="l" defTabSz="457200" rtl="0" eaLnBrk="0" fontAlgn="base" hangingPunct="0">
        <a:spcBef>
          <a:spcPct val="0"/>
        </a:spcBef>
        <a:spcAft>
          <a:spcPct val="0"/>
        </a:spcAft>
        <a:defRPr sz="4200">
          <a:solidFill>
            <a:schemeClr val="tx2"/>
          </a:solidFill>
          <a:latin typeface="Century Gothic" panose="020B0502020202020204" pitchFamily="34" charset="0"/>
        </a:defRPr>
      </a:lvl3pPr>
      <a:lvl4pPr algn="l" defTabSz="457200" rtl="0" eaLnBrk="0" fontAlgn="base" hangingPunct="0">
        <a:spcBef>
          <a:spcPct val="0"/>
        </a:spcBef>
        <a:spcAft>
          <a:spcPct val="0"/>
        </a:spcAft>
        <a:defRPr sz="4200">
          <a:solidFill>
            <a:schemeClr val="tx2"/>
          </a:solidFill>
          <a:latin typeface="Century Gothic" panose="020B0502020202020204" pitchFamily="34" charset="0"/>
        </a:defRPr>
      </a:lvl4pPr>
      <a:lvl5pPr algn="l" defTabSz="457200" rtl="0" eaLnBrk="0" fontAlgn="base" hangingPunct="0">
        <a:spcBef>
          <a:spcPct val="0"/>
        </a:spcBef>
        <a:spcAft>
          <a:spcPct val="0"/>
        </a:spcAft>
        <a:defRPr sz="4200">
          <a:solidFill>
            <a:schemeClr val="tx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8AD0D6"/>
        </a:buClr>
        <a:buSzPct val="80000"/>
        <a:buFont typeface="Wingdings 3"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8AD0D6"/>
        </a:buClr>
        <a:buSzPct val="80000"/>
        <a:buFont typeface="Wingdings 3"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8AD0D6"/>
        </a:buClr>
        <a:buSzPct val="80000"/>
        <a:buFont typeface="Wingdings 3"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_____Microsoft_Office_Excel_97-20031.xls"/></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_____Microsoft_Office_Excel_97-20032.xls"/></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_____Microsoft_Office_Excel_97-20033.xls"/></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_____Microsoft_Office_Excel_97-20034.xls"/></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ctrTitle"/>
          </p:nvPr>
        </p:nvSpPr>
        <p:spPr>
          <a:xfrm>
            <a:off x="611188" y="1412875"/>
            <a:ext cx="7851775" cy="4137025"/>
          </a:xfrm>
        </p:spPr>
        <p:txBody>
          <a:bodyPr/>
          <a:lstStyle/>
          <a:p>
            <a:pPr algn="ctr" eaLnBrk="1" hangingPunct="1"/>
            <a:r>
              <a:rPr lang="ru-RU" altLang="ru-RU" sz="4800" smtClean="0"/>
              <a:t/>
            </a:r>
            <a:br>
              <a:rPr lang="ru-RU" altLang="ru-RU" sz="4800" smtClean="0"/>
            </a:br>
            <a:r>
              <a:rPr lang="ru-RU" altLang="ru-RU" sz="4800" smtClean="0"/>
              <a:t/>
            </a:r>
            <a:br>
              <a:rPr lang="ru-RU" altLang="ru-RU" sz="4800" smtClean="0"/>
            </a:br>
            <a:r>
              <a:rPr lang="ru-RU" altLang="ru-RU" sz="4800" smtClean="0"/>
              <a:t>Бруцеллез. Эпидемиологическая ситуация </a:t>
            </a:r>
            <a:br>
              <a:rPr lang="ru-RU" altLang="ru-RU" sz="4800" smtClean="0"/>
            </a:br>
            <a:r>
              <a:rPr lang="ru-RU" altLang="ru-RU" sz="4800" smtClean="0"/>
              <a:t>в районах Северного Дагестана</a:t>
            </a:r>
            <a:r>
              <a:rPr lang="ru-RU" altLang="ru-RU" sz="4000" smtClean="0"/>
              <a:t/>
            </a:r>
            <a:br>
              <a:rPr lang="ru-RU" altLang="ru-RU" sz="4000" smtClean="0"/>
            </a:br>
            <a:endParaRPr lang="ru-RU" altLang="ru-RU" sz="4000" smtClean="0"/>
          </a:p>
        </p:txBody>
      </p:sp>
      <p:sp>
        <p:nvSpPr>
          <p:cNvPr id="53251" name="Подзаголовок 2"/>
          <p:cNvSpPr>
            <a:spLocks noGrp="1"/>
          </p:cNvSpPr>
          <p:nvPr>
            <p:ph type="subTitle" idx="1"/>
          </p:nvPr>
        </p:nvSpPr>
        <p:spPr>
          <a:xfrm>
            <a:off x="3851275" y="5589588"/>
            <a:ext cx="5118100" cy="1079500"/>
          </a:xfrm>
        </p:spPr>
        <p:txBody>
          <a:bodyPr rtlCol="0">
            <a:normAutofit/>
          </a:bodyPr>
          <a:lstStyle/>
          <a:p>
            <a:pPr algn="ctr" defTabSz="457207" eaLnBrk="1" fontAlgn="auto" hangingPunct="1">
              <a:spcAft>
                <a:spcPts val="0"/>
              </a:spcAft>
              <a:buClr>
                <a:schemeClr val="bg2">
                  <a:lumMod val="40000"/>
                  <a:lumOff val="60000"/>
                </a:schemeClr>
              </a:buClr>
              <a:defRPr/>
            </a:pPr>
            <a:r>
              <a:rPr lang="ru-RU" altLang="ru-RU" dirty="0">
                <a:solidFill>
                  <a:schemeClr val="tx1"/>
                </a:solidFill>
              </a:rPr>
              <a:t>врач-бактериолог Залетова М.В. КПЧО ФКУЗ “Дагестанская ПЧС” Роспотребнадзора</a:t>
            </a:r>
          </a:p>
          <a:p>
            <a:pPr algn="ctr" defTabSz="457207" eaLnBrk="1" fontAlgn="auto" hangingPunct="1">
              <a:spcAft>
                <a:spcPts val="0"/>
              </a:spcAft>
              <a:buClr>
                <a:schemeClr val="bg2">
                  <a:lumMod val="40000"/>
                  <a:lumOff val="60000"/>
                </a:schemeClr>
              </a:buClr>
              <a:buFont typeface="Wingdings 3" charset="2"/>
              <a:buNone/>
              <a:defRPr/>
            </a:pPr>
            <a:endParaRPr lang="ru-RU" altLang="ru-R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506413" y="333375"/>
            <a:ext cx="7054850" cy="1295400"/>
          </a:xfrm>
        </p:spPr>
        <p:txBody>
          <a:bodyPr/>
          <a:lstStyle/>
          <a:p>
            <a:pPr algn="ctr" eaLnBrk="1" hangingPunct="1"/>
            <a:r>
              <a:rPr lang="ru-RU" altLang="ru-RU" sz="2800" dirty="0" smtClean="0"/>
              <a:t>Динамика впервые выявленных случаев заболевания бруцеллезом по Северному Дагестану</a:t>
            </a:r>
          </a:p>
        </p:txBody>
      </p:sp>
      <p:graphicFrame>
        <p:nvGraphicFramePr>
          <p:cNvPr id="6147" name="Объект 3"/>
          <p:cNvGraphicFramePr>
            <a:graphicFrameLocks noGrp="1"/>
          </p:cNvGraphicFramePr>
          <p:nvPr>
            <p:ph idx="1"/>
          </p:nvPr>
        </p:nvGraphicFramePr>
        <p:xfrm>
          <a:off x="455613" y="1457325"/>
          <a:ext cx="7950200" cy="5118100"/>
        </p:xfrm>
        <a:graphic>
          <a:graphicData uri="http://schemas.openxmlformats.org/presentationml/2006/ole">
            <p:oleObj spid="_x0000_s6166" r:id="rId4" imgW="7949873" imgH="5121084" progId="Excel.Shee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468313" y="260350"/>
            <a:ext cx="7056437" cy="1400175"/>
          </a:xfrm>
        </p:spPr>
        <p:txBody>
          <a:bodyPr/>
          <a:lstStyle/>
          <a:p>
            <a:pPr algn="ctr" eaLnBrk="1" hangingPunct="1"/>
            <a:r>
              <a:rPr lang="ru-RU" altLang="ru-RU" sz="2800" dirty="0" smtClean="0"/>
              <a:t>Соотношение городских и сельских жителей из общего числа зарегистрированных в 2009-2018 гг. случаев впервые выявленного бруцеллеза</a:t>
            </a:r>
          </a:p>
        </p:txBody>
      </p:sp>
      <p:graphicFrame>
        <p:nvGraphicFramePr>
          <p:cNvPr id="7171" name="Объект 3"/>
          <p:cNvGraphicFramePr>
            <a:graphicFrameLocks noGrp="1"/>
          </p:cNvGraphicFramePr>
          <p:nvPr>
            <p:ph idx="1"/>
          </p:nvPr>
        </p:nvGraphicFramePr>
        <p:xfrm>
          <a:off x="633413" y="2403475"/>
          <a:ext cx="8166100" cy="4494213"/>
        </p:xfrm>
        <a:graphic>
          <a:graphicData uri="http://schemas.openxmlformats.org/presentationml/2006/ole">
            <p:oleObj spid="_x0000_s7190" r:id="rId4" imgW="8163251" imgH="4499238" progId="Excel.Shee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539750" y="333375"/>
            <a:ext cx="7056438" cy="647700"/>
          </a:xfrm>
        </p:spPr>
        <p:txBody>
          <a:bodyPr/>
          <a:lstStyle/>
          <a:p>
            <a:pPr algn="ctr" eaLnBrk="1" hangingPunct="1"/>
            <a:r>
              <a:rPr lang="ru-RU" altLang="ru-RU" sz="2800" dirty="0" smtClean="0">
                <a:solidFill>
                  <a:schemeClr val="tx1"/>
                </a:solidFill>
              </a:rPr>
              <a:t>Возрастная структура заболевших бруцеллезом за 2018 год</a:t>
            </a:r>
          </a:p>
        </p:txBody>
      </p:sp>
      <p:graphicFrame>
        <p:nvGraphicFramePr>
          <p:cNvPr id="8195" name="Объект 3"/>
          <p:cNvGraphicFramePr>
            <a:graphicFrameLocks noGrp="1"/>
          </p:cNvGraphicFramePr>
          <p:nvPr>
            <p:ph idx="1"/>
          </p:nvPr>
        </p:nvGraphicFramePr>
        <p:xfrm>
          <a:off x="128588" y="1074738"/>
          <a:ext cx="8886825" cy="5718175"/>
        </p:xfrm>
        <a:graphic>
          <a:graphicData uri="http://schemas.openxmlformats.org/presentationml/2006/ole">
            <p:oleObj spid="_x0000_s8214" r:id="rId4" imgW="8888738" imgH="5718544" progId="Excel.Sheet.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611188" y="19050"/>
            <a:ext cx="7056437" cy="815975"/>
          </a:xfrm>
        </p:spPr>
        <p:txBody>
          <a:bodyPr/>
          <a:lstStyle/>
          <a:p>
            <a:pPr algn="ctr" eaLnBrk="1" hangingPunct="1"/>
            <a:r>
              <a:rPr lang="ru-RU" altLang="ru-RU" sz="2800" dirty="0" smtClean="0">
                <a:solidFill>
                  <a:schemeClr val="tx1"/>
                </a:solidFill>
              </a:rPr>
              <a:t>Результаты лабораторного исследования на бруцеллез серологическим методом</a:t>
            </a:r>
          </a:p>
        </p:txBody>
      </p:sp>
      <p:graphicFrame>
        <p:nvGraphicFramePr>
          <p:cNvPr id="9219" name="Объект 3"/>
          <p:cNvGraphicFramePr>
            <a:graphicFrameLocks noGrp="1"/>
          </p:cNvGraphicFramePr>
          <p:nvPr>
            <p:ph idx="1"/>
          </p:nvPr>
        </p:nvGraphicFramePr>
        <p:xfrm>
          <a:off x="128588" y="1433513"/>
          <a:ext cx="8561387" cy="5214937"/>
        </p:xfrm>
        <a:graphic>
          <a:graphicData uri="http://schemas.openxmlformats.org/presentationml/2006/ole">
            <p:oleObj spid="_x0000_s9238" r:id="rId4" imgW="8565622" imgH="5218628" progId="Excel.Sheet.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84188" y="452438"/>
            <a:ext cx="7472188" cy="1400175"/>
          </a:xfrm>
        </p:spPr>
        <p:txBody>
          <a:bodyPr/>
          <a:lstStyle/>
          <a:p>
            <a:pPr algn="ctr"/>
            <a:r>
              <a:rPr lang="ru-RU" altLang="ru-RU" sz="2800" dirty="0" smtClean="0"/>
              <a:t>Зарегистрированные случаи впервые выявленного бруцеллеза за 2009-2018 гг. по клиническим формам</a:t>
            </a: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137707201"/>
              </p:ext>
            </p:extLst>
          </p:nvPr>
        </p:nvGraphicFramePr>
        <p:xfrm>
          <a:off x="899592" y="2060848"/>
          <a:ext cx="7344816" cy="41957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315" y="2348880"/>
            <a:ext cx="8432427" cy="3046988"/>
          </a:xfrm>
          <a:prstGeom prst="rect">
            <a:avLst/>
          </a:prstGeom>
          <a:noFill/>
        </p:spPr>
        <p:txBody>
          <a:bodyPr wrap="square">
            <a:spAutoFit/>
          </a:bodyPr>
          <a:lstStyle/>
          <a:p>
            <a:pPr marL="342900" indent="-342900" eaLnBrk="1" hangingPunct="1">
              <a:buFont typeface="Arial" panose="020B0604020202020204" pitchFamily="34" charset="0"/>
              <a:buChar char="•"/>
              <a:defRPr/>
            </a:pPr>
            <a:r>
              <a:rPr lang="ru-RU" sz="2400" dirty="0">
                <a:latin typeface="+mn-lt"/>
              </a:rPr>
              <a:t>защита людей от инфицирования; </a:t>
            </a:r>
          </a:p>
          <a:p>
            <a:pPr eaLnBrk="1" hangingPunct="1">
              <a:defRPr/>
            </a:pPr>
            <a:endParaRPr lang="ru-RU" sz="2400" dirty="0">
              <a:latin typeface="+mn-lt"/>
            </a:endParaRPr>
          </a:p>
          <a:p>
            <a:pPr marL="342900" indent="-342900" eaLnBrk="1" hangingPunct="1">
              <a:buFont typeface="Arial" panose="020B0604020202020204" pitchFamily="34" charset="0"/>
              <a:buChar char="•"/>
              <a:defRPr/>
            </a:pPr>
            <a:r>
              <a:rPr lang="ru-RU" sz="2400" dirty="0">
                <a:latin typeface="+mn-lt"/>
              </a:rPr>
              <a:t>вакцинопрофилактика;</a:t>
            </a:r>
          </a:p>
          <a:p>
            <a:pPr eaLnBrk="1" hangingPunct="1">
              <a:defRPr/>
            </a:pPr>
            <a:endParaRPr lang="ru-RU" sz="2400" dirty="0">
              <a:latin typeface="+mn-lt"/>
            </a:endParaRPr>
          </a:p>
          <a:p>
            <a:pPr marL="342900" indent="-342900" eaLnBrk="1" hangingPunct="1">
              <a:buFont typeface="Arial" panose="020B0604020202020204" pitchFamily="34" charset="0"/>
              <a:buChar char="•"/>
              <a:defRPr/>
            </a:pPr>
            <a:r>
              <a:rPr lang="ru-RU" sz="2400" dirty="0">
                <a:latin typeface="+mn-lt"/>
              </a:rPr>
              <a:t>профилактические осмотры профессиональных контингентов;</a:t>
            </a:r>
          </a:p>
          <a:p>
            <a:pPr eaLnBrk="1" hangingPunct="1">
              <a:defRPr/>
            </a:pPr>
            <a:endParaRPr lang="ru-RU" sz="2400" dirty="0">
              <a:latin typeface="+mn-lt"/>
            </a:endParaRPr>
          </a:p>
          <a:p>
            <a:pPr marL="342900" indent="-342900" eaLnBrk="1" hangingPunct="1">
              <a:buFont typeface="Arial" panose="020B0604020202020204" pitchFamily="34" charset="0"/>
              <a:buChar char="•"/>
              <a:defRPr/>
            </a:pPr>
            <a:r>
              <a:rPr lang="ru-RU" sz="2400" dirty="0">
                <a:latin typeface="+mn-lt"/>
              </a:rPr>
              <a:t>санитарно-просветительная работа</a:t>
            </a:r>
          </a:p>
        </p:txBody>
      </p:sp>
      <p:sp>
        <p:nvSpPr>
          <p:cNvPr id="3" name="Заголовок 1"/>
          <p:cNvSpPr>
            <a:spLocks noGrp="1"/>
          </p:cNvSpPr>
          <p:nvPr>
            <p:ph type="title"/>
          </p:nvPr>
        </p:nvSpPr>
        <p:spPr>
          <a:xfrm>
            <a:off x="179512" y="476672"/>
            <a:ext cx="7596188" cy="936625"/>
          </a:xfrm>
        </p:spPr>
        <p:txBody>
          <a:bodyPr rtlCol="0">
            <a:noAutofit/>
          </a:bodyPr>
          <a:lstStyle/>
          <a:p>
            <a:pPr marL="484632" algn="ctr" defTabSz="457207" eaLnBrk="1" fontAlgn="auto" hangingPunct="1">
              <a:spcAft>
                <a:spcPts val="0"/>
              </a:spcAft>
              <a:defRPr/>
            </a:pPr>
            <a:r>
              <a:rPr lang="ru-RU" sz="2800" dirty="0">
                <a:solidFill>
                  <a:schemeClr val="tx1"/>
                </a:solidFill>
                <a:effectLst>
                  <a:outerShdw blurRad="38100" dist="38100" dir="2700000" algn="tl">
                    <a:srgbClr val="000000">
                      <a:alpha val="43137"/>
                    </a:srgbClr>
                  </a:outerShdw>
                </a:effectLst>
              </a:rPr>
              <a:t>Медико-санитарные мероприятия по профилактике </a:t>
            </a:r>
            <a:r>
              <a:rPr lang="ru-RU" sz="2800" dirty="0" smtClean="0">
                <a:solidFill>
                  <a:schemeClr val="tx1"/>
                </a:solidFill>
                <a:effectLst>
                  <a:outerShdw blurRad="38100" dist="38100" dir="2700000" algn="tl">
                    <a:srgbClr val="000000">
                      <a:alpha val="43137"/>
                    </a:srgbClr>
                  </a:outerShdw>
                </a:effectLst>
              </a:rPr>
              <a:t>бруцеллеза</a:t>
            </a:r>
            <a:endParaRPr lang="ru-RU" sz="2800"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3"/>
          <p:cNvSpPr>
            <a:spLocks noGrp="1"/>
          </p:cNvSpPr>
          <p:nvPr>
            <p:ph type="title"/>
          </p:nvPr>
        </p:nvSpPr>
        <p:spPr>
          <a:xfrm>
            <a:off x="827088" y="2636838"/>
            <a:ext cx="7056437" cy="1400175"/>
          </a:xfrm>
        </p:spPr>
        <p:txBody>
          <a:bodyPr/>
          <a:lstStyle/>
          <a:p>
            <a:pPr algn="ctr" eaLnBrk="1" hangingPunct="1"/>
            <a:r>
              <a:rPr lang="ru-RU" altLang="ru-RU" sz="4800" smtClean="0"/>
              <a:t>Спасибо</a:t>
            </a:r>
            <a:br>
              <a:rPr lang="ru-RU" altLang="ru-RU" sz="4800" smtClean="0"/>
            </a:br>
            <a:r>
              <a:rPr lang="ru-RU" altLang="ru-RU" sz="4800" smtClean="0"/>
              <a:t> за внимание!</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2607</TotalTime>
  <Words>919</Words>
  <Application>Microsoft Office PowerPoint</Application>
  <PresentationFormat>Экран (4:3)</PresentationFormat>
  <Paragraphs>31</Paragraphs>
  <Slides>8</Slides>
  <Notes>7</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8</vt:i4>
      </vt:variant>
    </vt:vector>
  </HeadingPairs>
  <TitlesOfParts>
    <vt:vector size="10" baseType="lpstr">
      <vt:lpstr>Ион</vt:lpstr>
      <vt:lpstr>Лист Microsoft Office Excel 97-2003</vt:lpstr>
      <vt:lpstr>  Бруцеллез. Эпидемиологическая ситуация  в районах Северного Дагестана </vt:lpstr>
      <vt:lpstr>Динамика впервые выявленных случаев заболевания бруцеллезом по Северному Дагестану</vt:lpstr>
      <vt:lpstr>Соотношение городских и сельских жителей из общего числа зарегистрированных в 2009-2018 гг. случаев впервые выявленного бруцеллеза</vt:lpstr>
      <vt:lpstr>Возрастная структура заболевших бруцеллезом за 2018 год</vt:lpstr>
      <vt:lpstr>Результаты лабораторного исследования на бруцеллез серологическим методом</vt:lpstr>
      <vt:lpstr>Зарегистрированные случаи впервые выявленного бруцеллеза за 2009-2018 гг. по клиническим формам</vt:lpstr>
      <vt:lpstr>Медико-санитарные мероприятия по профилактике бруцеллеза</vt:lpstr>
      <vt:lpstr>Спасибо  за внимание!</vt:lpstr>
    </vt:vector>
  </TitlesOfParts>
  <Company>СтавНИПЧИ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Задачи очередной аттестации сотрудников СтавНИПЧИ  в 2008г.</dc:title>
  <dc:creator>aaacul</dc:creator>
  <cp:lastModifiedBy>Chumka</cp:lastModifiedBy>
  <cp:revision>243</cp:revision>
  <dcterms:created xsi:type="dcterms:W3CDTF">2007-09-25T06:00:58Z</dcterms:created>
  <dcterms:modified xsi:type="dcterms:W3CDTF">2019-03-14T09:45:30Z</dcterms:modified>
</cp:coreProperties>
</file>