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wmf" ContentType="image/x-wmf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solidFill>
          <a:srgbClr val="ffffff"/>
        </a:solidFill>
        <a:ln w="9360">
          <a:solidFill>
            <a:srgbClr val="878787"/>
          </a:solidFill>
          <a:round/>
        </a:ln>
      </c:spPr>
    </c:sideWall>
    <c:backWall>
      <c:spPr>
        <a:solidFill>
          <a:srgbClr val="ffffff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630536737884315"/>
          <c:y val="0.02425"/>
          <c:w val="0.913496612819177"/>
          <c:h val="0.888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a54fa"/>
            </a:solidFill>
            <a:ln w="15840">
              <a:solidFill>
                <a:srgbClr val="000000"/>
              </a:solidFill>
              <a:round/>
            </a:ln>
          </c:spPr>
          <c:invertIfNegative val="0"/>
          <c:dLbls>
            <c:numFmt formatCode="General" sourceLinked="1"/>
            <c:dLbl>
              <c:idx val="0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2017</c:v>
                </c:pt>
                <c:pt idx="16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7"/>
                <c:pt idx="0">
                  <c:v>6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gapWidth val="150"/>
        <c:shape val="box"/>
        <c:axId val="93940319"/>
        <c:axId val="59654098"/>
        <c:axId val="0"/>
      </c:bar3DChart>
      <c:catAx>
        <c:axId val="9394031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59654098"/>
        <c:crosses val="autoZero"/>
        <c:auto val="1"/>
        <c:lblAlgn val="ctr"/>
        <c:lblOffset val="100"/>
      </c:catAx>
      <c:valAx>
        <c:axId val="59654098"/>
        <c:scaling>
          <c:orientation val="minMax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93940319"/>
        <c:crosses val="autoZero"/>
        <c:majorUnit val="1"/>
      </c:valAx>
    </c:plotArea>
    <c:plotVisOnly val="1"/>
    <c:dispBlanksAs val="gap"/>
  </c:chart>
  <c:spPr>
    <a:noFill/>
    <a:ln w="76320">
      <a:solidFill>
        <a:srgbClr val="92d050"/>
      </a:solidFill>
      <a:round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57881F8-02A4-4690-BB6B-AC9067E375ED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8A48AC3-2279-40BC-BACA-406F7E187B72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</p:spPr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0" y="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УПРАВЛЕНИЕ РОСПОТРЕБНАДЗОРА </a:t>
            </a:r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14200" y="2480040"/>
            <a:ext cx="8639640" cy="3014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961"/>
              </a:spcBef>
              <a:spcAft>
                <a:spcPts val="300"/>
              </a:spcAft>
            </a:pPr>
            <a:r>
              <a:rPr b="0" lang="ru-RU" sz="4800" spc="-1" strike="noStrike">
                <a:solidFill>
                  <a:srgbClr val="002060"/>
                </a:solidFill>
                <a:latin typeface="Calibri"/>
                <a:ea typeface="DejaVu Sans"/>
              </a:rPr>
              <a:t>Эпизоотологическая и эпидемиологическая ситуация по КГЛ в 2018 году и задачи на 2019 год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3429000" y="0"/>
            <a:ext cx="2250000" cy="247860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214200" y="5949360"/>
            <a:ext cx="8639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Батырова Б.А.,  Халимбеков Х.А.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2019 г.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randomBar dir="vert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051640" y="260640"/>
            <a:ext cx="6623640" cy="638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80">
            <a:solidFill>
              <a:schemeClr val="tx1"/>
            </a:solidFill>
            <a:round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Динамика заболеваемости КГЛ  в Республике Дагестан  2000 – 2018 г.г.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251640" y="260640"/>
            <a:ext cx="1582920" cy="36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80">
            <a:solidFill>
              <a:schemeClr val="tx1"/>
            </a:solidFill>
            <a:round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Диаграмма  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87" name="Диаграмма 4"/>
          <p:cNvGraphicFramePr/>
          <p:nvPr/>
        </p:nvGraphicFramePr>
        <p:xfrm>
          <a:off x="529920" y="980640"/>
          <a:ext cx="8289720" cy="57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95640" y="188640"/>
            <a:ext cx="8424000" cy="653040"/>
          </a:xfrm>
          <a:prstGeom prst="rect">
            <a:avLst/>
          </a:prstGeom>
          <a:solidFill>
            <a:srgbClr val="c6d9f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Объемы и результаты исследования переносчиков КГЛ за 2000 – 2018 гг.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89" name="Table 2"/>
          <p:cNvGraphicFramePr/>
          <p:nvPr/>
        </p:nvGraphicFramePr>
        <p:xfrm>
          <a:off x="357120" y="928800"/>
          <a:ext cx="8500320" cy="6798240"/>
        </p:xfrm>
        <a:graphic>
          <a:graphicData uri="http://schemas.openxmlformats.org/drawingml/2006/table">
            <a:tbl>
              <a:tblPr/>
              <a:tblGrid>
                <a:gridCol w="3372480"/>
                <a:gridCol w="1567080"/>
                <a:gridCol w="2257920"/>
                <a:gridCol w="1303200"/>
              </a:tblGrid>
              <a:tr h="543240"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 клещей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них положительные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 положительн.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i="1" lang="ru-RU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Hyal.margin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1114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ru-RU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ru-RU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Booph.annulatus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3246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386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11,9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Rh.sanguineus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Der.niveus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Rh.bursa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662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Hyal.scupense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Rhip.rossicus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Der. reticulatus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Ix.ricinus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446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Der.margin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258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Haem.otophila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409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Haem.inermis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28760">
                <a:tc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Rh.turanicus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53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11,3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Der.niveus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34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11,7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Phipic.sp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16,6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28760">
                <a:tc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Haem.punctatа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b050"/>
                          </a:solidFill>
                          <a:latin typeface="Calibri"/>
                          <a:ea typeface="Times New Roman"/>
                        </a:rPr>
                        <a:t>137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17520">
                <a:tc>
                  <a:txBody>
                    <a:bodyPr lIns="40320" rIns="4032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Haem.sulcata</a:t>
                      </a:r>
                      <a:r>
                        <a:rPr b="1" lang="ru-RU" sz="1400" spc="-1" strike="noStrike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b050"/>
                          </a:solidFill>
                          <a:latin typeface="Calibri"/>
                          <a:ea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0320" rIns="4032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40320" marR="40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95640" y="188640"/>
            <a:ext cx="8424000" cy="64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Заключение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Учитывая вышеизложенное, для оценки современного состояния природного очага КГЛ, важным и необходимым является продолжить исследований по изучению ареала и определению вирусоформности иксодовых клещей – переносчиков вируса ККГЛ, специфических антител к вирусу ККГЛ у прокормителей имаго переносчиков, установление других факторов циркуляции возбудителя инфекции на территории Республики Дагестан. Это будет способствовать усилению профилактических и противоэпидемических мероприятий, направленных на предупреждение случаев КГЛ в Республике Дагестан.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79640" y="260640"/>
            <a:ext cx="8712000" cy="606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Задачи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. Продолжать серологическое исследование (ИФА) иксодовых клещей на наличие вируса ККГЛ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2.Исследование органов малых сусликов, добытых в неблагополучных по КГЛ районах на наличие антигена КГЛ методом ИФА и РНК КГЛ в ПЦР;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. Обследование больных с подозрением на КГЛ на наличие антител к вирусу КГЛ и РНК КГЛ.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1214280"/>
            <a:ext cx="9000000" cy="271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БЛАГОДАРЮ ЗА ВНИМАНИЕ!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Application>LibreOffice/6.0.4.2$Windows_x86 LibreOffice_project/9b0d9b32d5dcda91d2f1a96dc04c645c450872bf</Application>
  <Words>183</Words>
  <Paragraphs>109</Paragraphs>
  <Company>WolfishLair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2016-03-23T10:26:52Z</dcterms:created>
  <dc:creator>Мустапаев</dc:creator>
  <dc:description/>
  <dc:language>ru-RU</dc:language>
  <cp:lastModifiedBy/>
  <cp:lastPrinted>2019-03-12T15:02:57Z</cp:lastPrinted>
  <dcterms:modified xsi:type="dcterms:W3CDTF">2019-03-13T15:48:38Z</dcterms:modified>
  <cp:revision>150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WolfishLair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