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20"/>
      <c:rotY val="240"/>
      <c:rAngAx val="1"/>
    </c:view3D>
    <c:sideWall>
      <c:spPr>
        <a:ln>
          <a:solidFill>
            <a:schemeClr val="tx1"/>
          </a:solidFill>
        </a:ln>
      </c:spPr>
    </c:sideWall>
    <c:backWall>
      <c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50"/>
            </a:solidFill>
          </c:spPr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P.irritans</c:v>
                </c:pt>
                <c:pt idx="1">
                  <c:v>Ct.canis</c:v>
                </c:pt>
                <c:pt idx="2">
                  <c:v>Ct.felis</c:v>
                </c:pt>
                <c:pt idx="3">
                  <c:v>N.mokrzeckyi</c:v>
                </c:pt>
                <c:pt idx="4">
                  <c:v>N.consimilis</c:v>
                </c:pt>
                <c:pt idx="5">
                  <c:v>N.laeviceps</c:v>
                </c:pt>
                <c:pt idx="6">
                  <c:v>N. setosa</c:v>
                </c:pt>
                <c:pt idx="7">
                  <c:v>Ct. secundus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12.9</c:v>
                </c:pt>
                <c:pt idx="1">
                  <c:v>76.599999999999994</c:v>
                </c:pt>
                <c:pt idx="2">
                  <c:v>3.4</c:v>
                </c:pt>
                <c:pt idx="3">
                  <c:v>4.8</c:v>
                </c:pt>
                <c:pt idx="4">
                  <c:v>0.60000000000000009</c:v>
                </c:pt>
                <c:pt idx="5">
                  <c:v>0.2</c:v>
                </c:pt>
                <c:pt idx="6">
                  <c:v>0.60000000000000009</c:v>
                </c:pt>
                <c:pt idx="7">
                  <c:v>0.2</c:v>
                </c:pt>
              </c:numCache>
            </c:numRef>
          </c:val>
        </c:ser>
        <c:dLbls/>
        <c:shape val="cylinder"/>
        <c:axId val="66185856"/>
        <c:axId val="73531776"/>
        <c:axId val="0"/>
      </c:bar3DChart>
      <c:catAx>
        <c:axId val="66185856"/>
        <c:scaling>
          <c:orientation val="minMax"/>
        </c:scaling>
        <c:axPos val="b"/>
        <c:tickLblPos val="nextTo"/>
        <c:crossAx val="73531776"/>
        <c:crosses val="autoZero"/>
        <c:auto val="1"/>
        <c:lblAlgn val="ctr"/>
        <c:lblOffset val="100"/>
      </c:catAx>
      <c:valAx>
        <c:axId val="73531776"/>
        <c:scaling>
          <c:orientation val="minMax"/>
        </c:scaling>
        <c:axPos val="l"/>
        <c:majorGridlines/>
        <c:numFmt formatCode="General" sourceLinked="1"/>
        <c:tickLblPos val="nextTo"/>
        <c:crossAx val="6618585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 b="0"/>
            </a:pPr>
            <a:r>
              <a:rPr lang="ru-RU" sz="2000" b="0" dirty="0" smtClean="0"/>
              <a:t>Рис.</a:t>
            </a:r>
            <a:r>
              <a:rPr lang="ru-RU" sz="2000" b="0" baseline="0" dirty="0" smtClean="0"/>
              <a:t> 2 </a:t>
            </a:r>
            <a:r>
              <a:rPr lang="ru-RU" sz="1800" b="0" baseline="0" dirty="0" smtClean="0"/>
              <a:t>.    </a:t>
            </a:r>
            <a:r>
              <a:rPr lang="ru-RU" sz="1800" b="1" baseline="0" dirty="0" smtClean="0"/>
              <a:t>Индекс встречаемости </a:t>
            </a:r>
            <a:r>
              <a:rPr lang="ru-RU" sz="1800" b="1" baseline="0" dirty="0" smtClean="0"/>
              <a:t>блох в населенных пунктах</a:t>
            </a:r>
            <a:endParaRPr lang="ru-RU" sz="2000" b="1" baseline="0" dirty="0" smtClean="0"/>
          </a:p>
          <a:p>
            <a:pPr>
              <a:defRPr sz="2000" b="0"/>
            </a:pPr>
            <a:endParaRPr lang="ru-RU" sz="2000" b="0" dirty="0"/>
          </a:p>
        </c:rich>
      </c:tx>
      <c:layout>
        <c:manualLayout>
          <c:xMode val="edge"/>
          <c:yMode val="edge"/>
          <c:x val="5.8362161063465846E-2"/>
          <c:y val="0.87472394666175302"/>
        </c:manualLayout>
      </c:layout>
    </c:title>
    <c:view3D>
      <c:rAngAx val="1"/>
    </c:view3D>
    <c:sideWall>
      <c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c:spPr>
    </c:sideWall>
    <c:backWall>
      <c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c:spPr>
    </c:backWall>
    <c:plotArea>
      <c:layout>
        <c:manualLayout>
          <c:layoutTarget val="inner"/>
          <c:xMode val="edge"/>
          <c:yMode val="edge"/>
          <c:x val="6.7039201457964714E-2"/>
          <c:y val="3.346731799447758E-2"/>
          <c:w val="0.91737271284733191"/>
          <c:h val="0.89668746155576207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Лист1!$A$2:$A$13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13.7</c:v>
                </c:pt>
                <c:pt idx="1">
                  <c:v>22.7</c:v>
                </c:pt>
                <c:pt idx="2">
                  <c:v>21.4</c:v>
                </c:pt>
                <c:pt idx="3">
                  <c:v>24.1</c:v>
                </c:pt>
                <c:pt idx="4">
                  <c:v>19</c:v>
                </c:pt>
                <c:pt idx="5">
                  <c:v>10.5</c:v>
                </c:pt>
                <c:pt idx="6">
                  <c:v>10</c:v>
                </c:pt>
                <c:pt idx="7">
                  <c:v>12</c:v>
                </c:pt>
                <c:pt idx="8">
                  <c:v>13.3</c:v>
                </c:pt>
                <c:pt idx="10">
                  <c:v>16.600000000000001</c:v>
                </c:pt>
                <c:pt idx="11">
                  <c:v>15.3</c:v>
                </c:pt>
              </c:numCache>
            </c:numRef>
          </c:val>
        </c:ser>
        <c:dLbls/>
        <c:shape val="cone"/>
        <c:axId val="73567232"/>
        <c:axId val="73548544"/>
        <c:axId val="61508672"/>
      </c:bar3DChart>
      <c:catAx>
        <c:axId val="73567232"/>
        <c:scaling>
          <c:orientation val="minMax"/>
        </c:scaling>
        <c:axPos val="b"/>
        <c:numFmt formatCode="General" sourceLinked="1"/>
        <c:tickLblPos val="nextTo"/>
        <c:crossAx val="73548544"/>
        <c:crosses val="autoZero"/>
        <c:auto val="1"/>
        <c:lblAlgn val="ctr"/>
        <c:lblOffset val="100"/>
      </c:catAx>
      <c:valAx>
        <c:axId val="73548544"/>
        <c:scaling>
          <c:orientation val="minMax"/>
        </c:scaling>
        <c:axPos val="l"/>
        <c:majorGridlines/>
        <c:numFmt formatCode="General" sourceLinked="1"/>
        <c:tickLblPos val="nextTo"/>
        <c:crossAx val="73567232"/>
        <c:crosses val="autoZero"/>
        <c:crossBetween val="between"/>
      </c:valAx>
      <c:serAx>
        <c:axId val="61508672"/>
        <c:scaling>
          <c:orientation val="minMax"/>
        </c:scaling>
        <c:delete val="1"/>
        <c:axPos val="b"/>
        <c:tickLblPos val="none"/>
        <c:crossAx val="73548544"/>
        <c:crosses val="autoZero"/>
      </c:ser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0070C0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cat>
            <c:strRef>
              <c:f>Лист1!$A$2:$A$7</c:f>
              <c:strCache>
                <c:ptCount val="6"/>
                <c:pt idx="0">
                  <c:v>N.setosa</c:v>
                </c:pt>
                <c:pt idx="1">
                  <c:v>P.irritans</c:v>
                </c:pt>
                <c:pt idx="2">
                  <c:v>N.mokrzeckyi</c:v>
                </c:pt>
                <c:pt idx="3">
                  <c:v>N.laeviceps</c:v>
                </c:pt>
                <c:pt idx="4">
                  <c:v>N.consimilis</c:v>
                </c:pt>
                <c:pt idx="5">
                  <c:v>Ct.secundus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10</c:v>
                </c:pt>
                <c:pt idx="5">
                  <c:v>5</c:v>
                </c:pt>
              </c:numCache>
            </c:numRef>
          </c:val>
        </c:ser>
        <c:dLbls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55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082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123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537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075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05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37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797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733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726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15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426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062664" cy="2376263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Блохи населенных пунктов </a:t>
            </a:r>
            <a:br>
              <a:rPr lang="ru-RU" sz="2400" dirty="0" smtClean="0"/>
            </a:br>
            <a:r>
              <a:rPr lang="ru-RU" sz="2400" dirty="0" smtClean="0"/>
              <a:t>Восточной зоны Ставропольского края </a:t>
            </a:r>
            <a:br>
              <a:rPr lang="ru-RU" sz="2400" dirty="0" smtClean="0"/>
            </a:br>
            <a:r>
              <a:rPr lang="ru-RU" sz="2400" dirty="0" smtClean="0"/>
              <a:t>в 2007-2018гг.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400" dirty="0" smtClean="0"/>
              <a:t>Белик Л.А. </a:t>
            </a:r>
            <a:br>
              <a:rPr lang="ru-RU" sz="1400" dirty="0" smtClean="0"/>
            </a:br>
            <a:r>
              <a:rPr lang="ru-RU" sz="1400" dirty="0" smtClean="0"/>
              <a:t>Будённовское ПЧО ФКУЗ «Дагестанская ПЧС»</a:t>
            </a:r>
            <a:endParaRPr lang="ru-RU" sz="2400" dirty="0"/>
          </a:p>
        </p:txBody>
      </p:sp>
      <p:pic>
        <p:nvPicPr>
          <p:cNvPr id="4" name="Рисунок 3" descr="http://bezklopa.ru/wp-content/uploads/2015/10/bloha_u_kota_fot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1787" y="2852936"/>
            <a:ext cx="5922541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517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85728"/>
            <a:ext cx="8435280" cy="1214446"/>
          </a:xfrm>
        </p:spPr>
        <p:txBody>
          <a:bodyPr>
            <a:normAutofit fontScale="90000"/>
          </a:bodyPr>
          <a:lstStyle/>
          <a:p>
            <a:pPr algn="r"/>
            <a:r>
              <a:rPr lang="ru-RU" sz="1300" cap="none" dirty="0" smtClean="0">
                <a:solidFill>
                  <a:schemeClr val="tx1"/>
                </a:solidFill>
              </a:rPr>
              <a:t>Таблица №1</a:t>
            </a:r>
            <a:br>
              <a:rPr lang="ru-RU" sz="1300" cap="none" dirty="0" smtClean="0">
                <a:solidFill>
                  <a:schemeClr val="tx1"/>
                </a:solidFill>
              </a:rPr>
            </a:br>
            <a:r>
              <a:rPr lang="ru-RU" sz="1600" b="1" cap="none" dirty="0" smtClean="0">
                <a:solidFill>
                  <a:schemeClr val="tx1"/>
                </a:solidFill>
              </a:rPr>
              <a:t>Видовой состав и численность блох в населенных пунктах Восточной зоны Ставропольского края       </a:t>
            </a:r>
            <a:br>
              <a:rPr lang="ru-RU" sz="1600" b="1" cap="none" dirty="0" smtClean="0">
                <a:solidFill>
                  <a:schemeClr val="tx1"/>
                </a:solidFill>
              </a:rPr>
            </a:br>
            <a:r>
              <a:rPr lang="ru-RU" sz="1600" b="1" cap="none" dirty="0" smtClean="0">
                <a:solidFill>
                  <a:schemeClr val="tx1"/>
                </a:solidFill>
              </a:rPr>
              <a:t>в 2007-2018гг.</a:t>
            </a:r>
            <a:br>
              <a:rPr lang="ru-RU" sz="1600" b="1" cap="none" dirty="0" smtClean="0">
                <a:solidFill>
                  <a:schemeClr val="tx1"/>
                </a:solidFill>
              </a:rPr>
            </a:br>
            <a:endParaRPr lang="ru-RU" sz="1600" b="1" cap="none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87414"/>
            <a:ext cx="8657853" cy="371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184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6052646"/>
            <a:ext cx="6959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Рис. №</a:t>
            </a:r>
            <a:r>
              <a:rPr lang="ru-RU" b="1" dirty="0" smtClean="0"/>
              <a:t>1   </a:t>
            </a:r>
            <a:r>
              <a:rPr lang="ru-RU" sz="2000" b="1" dirty="0" smtClean="0"/>
              <a:t>Индекс доминирования блох в населённых пунктах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057026852"/>
              </p:ext>
            </p:extLst>
          </p:nvPr>
        </p:nvGraphicFramePr>
        <p:xfrm>
          <a:off x="611560" y="764704"/>
          <a:ext cx="784887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243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4355211"/>
              </p:ext>
            </p:extLst>
          </p:nvPr>
        </p:nvGraphicFramePr>
        <p:xfrm>
          <a:off x="457200" y="548680"/>
          <a:ext cx="814724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503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2430180" y="152718"/>
            <a:ext cx="142876" cy="2204712"/>
          </a:xfrm>
        </p:spPr>
        <p:txBody>
          <a:bodyPr>
            <a:normAutofit/>
          </a:bodyPr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56802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309320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Рис.№</a:t>
            </a:r>
            <a:r>
              <a:rPr lang="ru-RU" b="1" dirty="0" smtClean="0"/>
              <a:t>2   </a:t>
            </a:r>
            <a:r>
              <a:rPr lang="ru-RU" sz="2000" b="1" dirty="0" smtClean="0"/>
              <a:t>Способность блох к </a:t>
            </a:r>
            <a:r>
              <a:rPr lang="ru-RU" sz="2000" b="1" dirty="0" err="1" smtClean="0"/>
              <a:t>блокообразованию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41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12430180" y="228917"/>
            <a:ext cx="71438" cy="485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40568" y="1844824"/>
            <a:ext cx="8856984" cy="4680520"/>
          </a:xfrm>
        </p:spPr>
        <p:txBody>
          <a:bodyPr>
            <a:normAutofit/>
          </a:bodyPr>
          <a:lstStyle/>
          <a:p>
            <a:pPr marL="1828800" lvl="4" indent="0" algn="ctr">
              <a:buNone/>
            </a:pPr>
            <a:r>
              <a:rPr lang="ru-RU" sz="6000" dirty="0" smtClean="0"/>
              <a:t>Благодарю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35345866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119</TotalTime>
  <Words>40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Блохи населенных пунктов  Восточной зоны Ставропольского края  в 2007-2018гг.  Белик Л.А.  Будённовское ПЧО ФКУЗ «Дагестанская ПЧС»</vt:lpstr>
      <vt:lpstr>Таблица №1 Видовой состав и численность блох в населенных пунктах Восточной зоны Ставропольского края        в 2007-2018гг.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Блохи населенных пунктов Восточной зоны Ставропольского края в 2007-2018гг.</dc:title>
  <dc:creator>Лаборатория</dc:creator>
  <cp:lastModifiedBy>user</cp:lastModifiedBy>
  <cp:revision>16</cp:revision>
  <dcterms:created xsi:type="dcterms:W3CDTF">2019-02-04T08:01:07Z</dcterms:created>
  <dcterms:modified xsi:type="dcterms:W3CDTF">2019-02-05T11:32:54Z</dcterms:modified>
</cp:coreProperties>
</file>