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642" autoAdjust="0"/>
    <p:restoredTop sz="94660"/>
  </p:normalViewPr>
  <p:slideViewPr>
    <p:cSldViewPr>
      <p:cViewPr>
        <p:scale>
          <a:sx n="73" d="100"/>
          <a:sy n="73" d="100"/>
        </p:scale>
        <p:origin x="-55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1414041994750649E-2"/>
          <c:y val="3.6666817582727163E-2"/>
          <c:w val="0.74001458151064448"/>
          <c:h val="0.82767976618071692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I. Pestis</c:v>
                </c:pt>
              </c:strCache>
            </c:strRef>
          </c:tx>
          <c:spPr>
            <a:solidFill>
              <a:srgbClr val="4F81BD"/>
            </a:solidFill>
            <a:ln w="25143">
              <a:noFill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F. Tularensis</c:v>
                </c:pt>
              </c:strCache>
            </c:strRef>
          </c:tx>
          <c:spPr>
            <a:solidFill>
              <a:srgbClr val="C0504D"/>
            </a:solidFill>
            <a:ln w="25143">
              <a:noFill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10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Сальмонелла</c:v>
                </c:pt>
              </c:strCache>
            </c:strRef>
          </c:tx>
          <c:spPr>
            <a:solidFill>
              <a:srgbClr val="9BBB59"/>
            </a:solidFill>
            <a:ln w="25143">
              <a:noFill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</c:numCache>
            </c:numRef>
          </c:cat>
          <c:val>
            <c:numRef>
              <c:f>Sheet1!$B$4:$F$4</c:f>
              <c:numCache>
                <c:formatCode>General</c:formatCode>
                <c:ptCount val="5"/>
                <c:pt idx="0">
                  <c:v>20</c:v>
                </c:pt>
                <c:pt idx="1">
                  <c:v>24</c:v>
                </c:pt>
                <c:pt idx="2">
                  <c:v>24</c:v>
                </c:pt>
                <c:pt idx="3">
                  <c:v>14</c:v>
                </c:pt>
                <c:pt idx="4">
                  <c:v>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Пастерелла</c:v>
                </c:pt>
              </c:strCache>
            </c:strRef>
          </c:tx>
          <c:spPr>
            <a:solidFill>
              <a:srgbClr val="8064A2"/>
            </a:solidFill>
            <a:ln w="25143">
              <a:noFill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</c:numCache>
            </c:numRef>
          </c:cat>
          <c:val>
            <c:numRef>
              <c:f>Sheet1!$B$5:$F$5</c:f>
              <c:numCache>
                <c:formatCode>General</c:formatCode>
                <c:ptCount val="5"/>
                <c:pt idx="0">
                  <c:v>25</c:v>
                </c:pt>
                <c:pt idx="1">
                  <c:v>20</c:v>
                </c:pt>
                <c:pt idx="2">
                  <c:v>19</c:v>
                </c:pt>
                <c:pt idx="3">
                  <c:v>12</c:v>
                </c:pt>
                <c:pt idx="4">
                  <c:v>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Листерии</c:v>
                </c:pt>
              </c:strCache>
            </c:strRef>
          </c:tx>
          <c:spPr>
            <a:solidFill>
              <a:srgbClr val="4BACC6"/>
            </a:solidFill>
            <a:ln w="25143">
              <a:noFill/>
            </a:ln>
          </c:spPr>
          <c:cat>
            <c:numRef>
              <c:f>Sheet1!$B$1:$F$1</c:f>
              <c:numCache>
                <c:formatCode>General</c:formatCode>
                <c:ptCount val="5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</c:numCache>
            </c:numRef>
          </c:cat>
          <c:val>
            <c:numRef>
              <c:f>Sheet1!$B$6:$F$6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789824"/>
        <c:axId val="142274944"/>
        <c:axId val="125860480"/>
      </c:line3DChart>
      <c:catAx>
        <c:axId val="141789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42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91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274944"/>
        <c:crosses val="autoZero"/>
        <c:auto val="1"/>
        <c:lblAlgn val="ctr"/>
        <c:lblOffset val="100"/>
        <c:noMultiLvlLbl val="0"/>
      </c:catAx>
      <c:valAx>
        <c:axId val="142274944"/>
        <c:scaling>
          <c:orientation val="minMax"/>
        </c:scaling>
        <c:delete val="0"/>
        <c:axPos val="l"/>
        <c:majorGridlines>
          <c:spPr>
            <a:ln w="942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429">
            <a:noFill/>
          </a:ln>
        </c:spPr>
        <c:txPr>
          <a:bodyPr rot="0" spcFirstLastPara="1" vertOverflow="ellipsis" wrap="square" anchor="ctr" anchorCtr="1"/>
          <a:lstStyle/>
          <a:p>
            <a:pPr>
              <a:defRPr sz="891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1789824"/>
        <c:crosses val="autoZero"/>
        <c:crossBetween val="between"/>
      </c:valAx>
      <c:serAx>
        <c:axId val="12586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3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2274944"/>
        <c:crosses val="autoZero"/>
        <c:tickLblSkip val="1"/>
        <c:tickMarkSkip val="1"/>
      </c:serAx>
      <c:spPr>
        <a:noFill/>
        <a:ln w="25143">
          <a:noFill/>
        </a:ln>
      </c:spPr>
    </c:plotArea>
    <c:legend>
      <c:legendPos val="b"/>
      <c:layout/>
      <c:overlay val="0"/>
      <c:spPr>
        <a:noFill/>
        <a:ln w="25143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429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989404102264992E-2"/>
          <c:y val="0.11247775056345495"/>
          <c:w val="0.87971942743268206"/>
          <c:h val="0.83486902762244908"/>
        </c:manualLayout>
      </c:layout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I. pestis</c:v>
                </c:pt>
              </c:strCache>
            </c:strRef>
          </c:tx>
          <c:spPr>
            <a:solidFill>
              <a:srgbClr val="4F81BD"/>
            </a:solidFill>
            <a:ln w="25401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F.tularensis</c:v>
                </c:pt>
              </c:strCache>
            </c:strRef>
          </c:tx>
          <c:spPr>
            <a:solidFill>
              <a:srgbClr val="C0504D"/>
            </a:solidFill>
            <a:ln w="25401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Salmonella</c:v>
                </c:pt>
              </c:strCache>
            </c:strRef>
          </c:tx>
          <c:spPr>
            <a:solidFill>
              <a:srgbClr val="9BBB59"/>
            </a:solidFill>
            <a:ln w="25401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18</c:v>
                </c:pt>
                <c:pt idx="1">
                  <c:v>14</c:v>
                </c:pt>
                <c:pt idx="2">
                  <c:v>17</c:v>
                </c:pt>
                <c:pt idx="3">
                  <c:v>9</c:v>
                </c:pt>
                <c:pt idx="4">
                  <c:v>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Pasterella</c:v>
                </c:pt>
              </c:strCache>
            </c:strRef>
          </c:tx>
          <c:spPr>
            <a:solidFill>
              <a:srgbClr val="8064A2"/>
            </a:solidFill>
            <a:ln w="25401">
              <a:noFill/>
            </a:ln>
          </c:spPr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25</c:v>
                </c:pt>
                <c:pt idx="1">
                  <c:v>18</c:v>
                </c:pt>
                <c:pt idx="2">
                  <c:v>30</c:v>
                </c:pt>
                <c:pt idx="3">
                  <c:v>14</c:v>
                </c:pt>
                <c:pt idx="4">
                  <c:v>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035456"/>
        <c:axId val="18036992"/>
        <c:axId val="142974016"/>
      </c:line3DChart>
      <c:catAx>
        <c:axId val="1803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036992"/>
        <c:crosses val="autoZero"/>
        <c:auto val="1"/>
        <c:lblAlgn val="ctr"/>
        <c:lblOffset val="100"/>
        <c:noMultiLvlLbl val="0"/>
      </c:catAx>
      <c:valAx>
        <c:axId val="18036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035456"/>
        <c:crosses val="autoZero"/>
        <c:crossBetween val="between"/>
      </c:valAx>
      <c:serAx>
        <c:axId val="142974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8036992"/>
        <c:crosses val="autoZero"/>
        <c:tickLblSkip val="1"/>
        <c:tickMarkSkip val="1"/>
      </c:serAx>
      <c:spPr>
        <a:noFill/>
        <a:ln w="25401">
          <a:noFill/>
        </a:ln>
      </c:spPr>
    </c:plotArea>
    <c:legend>
      <c:legendPos val="b"/>
      <c:layout/>
      <c:overlay val="0"/>
      <c:spPr>
        <a:noFill/>
        <a:ln w="25401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85293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                         </a:t>
            </a:r>
            <a:r>
              <a:rPr lang="ru-RU" sz="3100" dirty="0" smtClean="0"/>
              <a:t>Динамика </a:t>
            </a:r>
            <a:r>
              <a:rPr lang="ru-RU" sz="3100" dirty="0"/>
              <a:t>выделения сопутствующих чуме культур</a:t>
            </a:r>
            <a:br>
              <a:rPr lang="ru-RU" sz="3100" dirty="0"/>
            </a:br>
            <a:r>
              <a:rPr lang="ru-RU" sz="3100" dirty="0" smtClean="0"/>
              <a:t>                         за </a:t>
            </a:r>
            <a:r>
              <a:rPr lang="ru-RU" sz="3100" dirty="0"/>
              <a:t>1999-2003гг.  и 2014-2018гг. бактериологической</a:t>
            </a:r>
            <a:br>
              <a:rPr lang="ru-RU" sz="3100" dirty="0"/>
            </a:br>
            <a:r>
              <a:rPr lang="ru-RU" sz="3100" dirty="0" smtClean="0"/>
              <a:t>                     лабораторией  </a:t>
            </a:r>
            <a:r>
              <a:rPr lang="ru-RU" sz="3100" dirty="0"/>
              <a:t>КПЧО на территории </a:t>
            </a:r>
            <a:r>
              <a:rPr lang="ru-RU" sz="3100"/>
              <a:t>Прикаспийского </a:t>
            </a:r>
            <a:r>
              <a:rPr lang="ru-RU" sz="3100" smtClean="0"/>
              <a:t> песчаного </a:t>
            </a:r>
            <a:r>
              <a:rPr lang="ru-RU" sz="3100"/>
              <a:t>очага  </a:t>
            </a:r>
            <a:r>
              <a:rPr lang="ru-RU" sz="3100" smtClean="0"/>
              <a:t>(43).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157192"/>
            <a:ext cx="7999040" cy="1296144"/>
          </a:xfrm>
        </p:spPr>
        <p:txBody>
          <a:bodyPr/>
          <a:lstStyle/>
          <a:p>
            <a:pPr algn="ctr"/>
            <a:r>
              <a:rPr lang="ru-RU" sz="1800" dirty="0" smtClean="0"/>
              <a:t>                                                               </a:t>
            </a:r>
            <a:r>
              <a:rPr lang="ru-RU" sz="1800" dirty="0"/>
              <a:t>Докладчик:    врач-бактериолог       </a:t>
            </a:r>
          </a:p>
          <a:p>
            <a:r>
              <a:rPr lang="ru-RU" sz="1800" dirty="0"/>
              <a:t>                                                </a:t>
            </a:r>
            <a:r>
              <a:rPr lang="ru-RU" sz="1800" dirty="0" smtClean="0"/>
              <a:t>           </a:t>
            </a:r>
            <a:r>
              <a:rPr lang="ru-RU" sz="1800" dirty="0"/>
              <a:t>Курбанова  Халимат Абдуразаковна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20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период с 1999 г. по 2003 г. число выделенных штаммов Y.pestis уменьшилось с 8 до 3 (см. таблицу № 1), число сопутствующих инфекций сальмонелл снизилось от 20 до 11,  пастерелл – от 25 до 4.  В 1999г. заметен всплеск выделяемости   культур  туляремии,  который   пошёл  на убыль уже с 2000 года и более не наблюдался.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период  (2014-2018гг.)  чума выделялась  только в 2014г, туляремия в рассматриваемый отрезок времени  не  выделялась (см. таблицу №2),  наблюдается  спад  выделяемости    культур   сальмонеллы  от 18 до 8;   и  культур  пастереллы   от 25 в 2014  и  (30 в  2016г)  до  6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2018.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20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 эпидемиологического благополучия  населения контактирующего с источниками заражения в естественных или антропогенных ландшафтах, является  одной  из  важнейших  задач государства.  Необходимым  условием решения этой задачи выступает эпизоотологический мониторинг природных очагов инфекций. 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последнее время на энзоотичной по чуме территории высокую актуальность приобретают опасные природно-очаговые  инфекции   бактериальной,  вирусной,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риккетсиозной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и иной этиологии.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этой связи актуально дальнейшее совершенствование системы профилактических и противоэпидемических мероприятий по чуме и сочетанным с ней инфекциям туляремии, псевдотуберкулезу, сальмонеллезу,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листериозу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эризипелоиду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риккетсиозам и ряду вирусных инфекций. Для обеспечения эпидемиологического благополучия необходимо осуществлять постоянный контроль состояния очагов, позволяющий эффективно предотвращать заболевания среди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16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8912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 современных условиях эпидемиологическое благополучие на территориях с высоким риском заболевания людей инфекционными болезнями может быть обеспеченно: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счёт выявления зон сочетанных эпидемических проявлений, т.е. 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эпидемический  статус должен быть учтён при дифференциации территорий на основе интегрированных показателей 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сочетанности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 эпидемических проявлений, что позволит сконцентрировать силы и средства на сравнительно  небольших территориях,  характеризующихся  высоким риском  заболеваемости  людей.  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комплексного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анализа полевого материала ;  необходимо вести широкий поиск возбудителей  (их маркеров)  бактериальных и вирусных инфекций , при этом  решающее значение приобретают методы ускоренной диагностики (МФА, ИФА, ПЦР-анализ).</a:t>
            </a:r>
          </a:p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подготовки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медицинских работников ЛПУ через лекции, семинары, инструктажи и тренировочные занятия.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адресное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проведение профилактических мероприятий, направленных на снижение численности основных носителей и переносчиков возбудителей.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70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917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Спасибо за </a:t>
            </a:r>
            <a:r>
              <a:rPr lang="ru-RU" sz="4800" dirty="0" smtClean="0">
                <a:solidFill>
                  <a:srgbClr val="0070C0"/>
                </a:solidFill>
              </a:rPr>
              <a:t>внимание</a:t>
            </a:r>
            <a:r>
              <a:rPr lang="ru-RU" sz="3600" dirty="0" smtClean="0">
                <a:solidFill>
                  <a:srgbClr val="0070C0"/>
                </a:solidFill>
              </a:rPr>
              <a:t>!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07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 первых лет нового тысячелетия  значительно возросли темпы внедрения комплексного подхода к изучению опасных инфекционных болезней. Основная идея такого подхода заключается  в выявлении  сочетанных природных очагов  и поиске на их территориях возбудителей различных инфекций. В последнее время на энзоотичной по чуме территории высокую актуальность  приобретают опасные  природно-очаговые  инфекции.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Кизлярское   противочумное отделение обслуживает 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Прикаспийский 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песчаный (43)  очаг  чумы в границах Терско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Кумского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междуречья.   Обнаруживаемое совпадение  нозоареалов  чумы и других опасных инфекций  говорит о существовании там территориально сочетанных природных очагов.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Указанное обстоятельство, а также наличие специализированной противочумной службы открывает перспективу использования накопленного  специалистами этой службы опыта для организации унифицированного надзора  за другими  природно- очаговыми инфекциями.</a:t>
            </a:r>
          </a:p>
        </p:txBody>
      </p:sp>
    </p:spTree>
    <p:extLst>
      <p:ext uri="{BB962C8B-B14F-4D97-AF65-F5344CB8AC3E}">
        <p14:creationId xmlns:p14="http://schemas.microsoft.com/office/powerpoint/2010/main" val="52541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389120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Чума, псевдотуберкулез и туляремия, вызываемые соответственно Yersinia 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pestis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Y.pseudotuberculosis  и  Francisella tularensis,  несмотря на разную этиологию, имеют ряд общих признаков:  отмечено сходство антигенной структуры возбудителей этих инфекций, все они относятся к природноочаговым болезням (Олсуфьев Н.Г., 1975; Исупов И.В. и др., 1982, 1997; КокушкинА.М. и др., 1993, 1998; Домарадский И.В., 1993, 1998.  Все три инфекции особенно актуальны в нашей стране, поскольку их природные очаги существуют на территории как собственно России, так и ряда смежных государств.  Профессором Сагимбековым У.А., (совместно с Лариной В.С., с 1986 по 1993 гг.)  сделаны выводы, что бактерии чумы и псевдотуберкулёза, а иногда и кишечного иерсиниоза, могут одновременно циркулировать в одном природном очаге, обусловливать микст-инфекции и сосуществовать в организме одного носителя и даже переносчика.  Псевдотуберкулёз обычно протекает в хронической форме и за счёт наличия у возбудителя ряда общих с Y.pestis антигенов может вызывать перекрестный  иммунитет к чуме, что может препятствовать чумной инфекции, снижать её остроту и активность эпизоотии. Длительное сосуществование двух близкородственных инфекционных агентов в одном макроорганизме, в эктопаразитах-переносчиках или на объектах внешней среды может создавать условия для обмена их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плазмидами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 формирования клонов Y.pseudotuberculosis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Y.enterocolitica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видоспецифическими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плазмидами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Y.pestis. Появление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плазмиды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pFra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в бактериях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иерсиний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особенно в Y.pseudotuberculosis, может приводить к ошибкам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детекции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и дифференциации 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иерсиний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штаммов чумы.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многочисленных экспериментах установлено антигенное родство микроба чумы с бактериями  рода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пастерелла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и рода сальмонелла. </a:t>
            </a:r>
          </a:p>
        </p:txBody>
      </p:sp>
    </p:spTree>
    <p:extLst>
      <p:ext uri="{BB962C8B-B14F-4D97-AF65-F5344CB8AC3E}">
        <p14:creationId xmlns:p14="http://schemas.microsoft.com/office/powerpoint/2010/main" val="95943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изучении эпизоотического процесса и закономерностей его течения  в природных очагах чумы необходимо изучать одновременно распространение  и  этих    двух видов микроорганизмов.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Прикаспийском песчаном природном очаге чумы обследуются восточная часть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Прикумских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песков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Крайновские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пески. При этом проводятся комплексные лабораторные исследования полевого материала на наличие широкого спектра возбудителей бактериальных и вирусных инфекционных болезней. Наличие природных очагов выше указанных инфекционных болезней позволяет предполагать функционирование на территории  Прикаспийского песчаного  очага сочетанных природных очагов бактериальных (чума, туляремия, сибирская язва, лептоспирозы, псевдотуберкулёз,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пастереллёз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сальмонеллёзы,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листериоз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эризипелоид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 инфекционных болезней. </a:t>
            </a:r>
          </a:p>
        </p:txBody>
      </p:sp>
    </p:spTree>
    <p:extLst>
      <p:ext uri="{BB962C8B-B14F-4D97-AF65-F5344CB8AC3E}">
        <p14:creationId xmlns:p14="http://schemas.microsoft.com/office/powerpoint/2010/main" val="25385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Однако на большей части энзоотичной по чуме территории эпизоотические и эпидемические проявления этих инфекционных болезней не совпадают территориально и во времени. Наиболее оптимальные условия для одновременного проявления этих инфекционных болезней сложились на территории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Кизлярского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Тарумовского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районов в границах Прикаспийского песчаного природного очага чумы. Вызывая заболевания у грызунов,  микроорганизмы имеющие антигены, сходные с таковыми у микроба  чумы создают естественную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проиммунизацию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популяциях основных носителей не только по отношению к себе,  но и к возбудителю чумы.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сравнительного анализа  выделяемости  культур мы взяли предыдущие пять лет (2014-2018 гг.)   и пять  лет (1999-2003 гг.), в которые наше отделение выделяло штаммы чумы.   В промежутке с 2003 по 2014 гг. наличествовал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межэпизоотический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период, когда штаммы  чумы   специалистами нашего отделения  не выделялись.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02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                                                                                                                                  Таблица </a:t>
            </a:r>
            <a:r>
              <a:rPr lang="ru-RU" sz="2000" dirty="0"/>
              <a:t>№ 1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700" dirty="0"/>
              <a:t>Распределение выделенных штаммов микроорганизмов на территории Прикаспийского  Северо-Западного  песчаного очага  чумы </a:t>
            </a:r>
            <a:r>
              <a:rPr lang="ru-RU" sz="2700" dirty="0" smtClean="0"/>
              <a:t>за </a:t>
            </a:r>
            <a:r>
              <a:rPr lang="ru-RU" sz="2700" dirty="0"/>
              <a:t>период  1999-2003 гг.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389120"/>
          </a:xfrm>
        </p:spPr>
        <p:txBody>
          <a:bodyPr/>
          <a:lstStyle/>
          <a:p>
            <a:pPr lvl="8"/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2924944"/>
            <a:ext cx="6504954" cy="292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3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43103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                                                                                                                                    График №1.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Распределение выделенных штаммов микроорганизмов на территории Прикаспийского  Северо-Западного  </a:t>
            </a:r>
            <a:r>
              <a:rPr lang="ru-RU" sz="2400" dirty="0" smtClean="0"/>
              <a:t>песчаного очага  чумы</a:t>
            </a:r>
            <a:r>
              <a:rPr lang="ru-RU" sz="2400" dirty="0"/>
              <a:t> </a:t>
            </a:r>
            <a:r>
              <a:rPr lang="ru-RU" sz="2400" dirty="0" smtClean="0"/>
              <a:t>за </a:t>
            </a:r>
            <a:r>
              <a:rPr lang="ru-RU" sz="2400" dirty="0"/>
              <a:t>период  1999-2003 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554944"/>
              </p:ext>
            </p:extLst>
          </p:nvPr>
        </p:nvGraphicFramePr>
        <p:xfrm>
          <a:off x="457200" y="2348880"/>
          <a:ext cx="8229600" cy="3975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33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                                                  </a:t>
            </a:r>
            <a:r>
              <a:rPr lang="ru-RU" sz="2200" dirty="0" smtClean="0"/>
              <a:t>Таблица </a:t>
            </a:r>
            <a:r>
              <a:rPr lang="ru-RU" sz="2200" dirty="0"/>
              <a:t>№  2</a:t>
            </a:r>
            <a:br>
              <a:rPr lang="ru-RU" sz="2200" dirty="0"/>
            </a:br>
            <a:r>
              <a:rPr lang="ru-RU" sz="2700" dirty="0"/>
              <a:t>Распределение выделенных штаммов микроорганизмов на территории Прикаспийского  Северо-Западного  песчаного очага  </a:t>
            </a:r>
            <a:r>
              <a:rPr lang="ru-RU" sz="2700" dirty="0" smtClean="0"/>
              <a:t>чумы за </a:t>
            </a:r>
            <a:r>
              <a:rPr lang="ru-RU" sz="2700" dirty="0"/>
              <a:t>период  2014-2018  гг.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140968"/>
            <a:ext cx="7200800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90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2200" dirty="0" smtClean="0"/>
              <a:t>Г                                                                                                                     График </a:t>
            </a:r>
            <a:r>
              <a:rPr lang="ru-RU" sz="2200" dirty="0"/>
              <a:t>№ 2</a:t>
            </a:r>
            <a:br>
              <a:rPr lang="ru-RU" sz="2200" dirty="0"/>
            </a:br>
            <a:r>
              <a:rPr lang="ru-RU" sz="2700" dirty="0"/>
              <a:t>Распределение выделенных штаммов микроорганизмов на территории Прикаспийского  Северо-Западного  песчаного очага  </a:t>
            </a:r>
            <a:r>
              <a:rPr lang="ru-RU" sz="2700" dirty="0" smtClean="0"/>
              <a:t>чумы</a:t>
            </a:r>
            <a:r>
              <a:rPr lang="ru-RU" sz="2700" dirty="0"/>
              <a:t> </a:t>
            </a:r>
            <a:r>
              <a:rPr lang="ru-RU" sz="2700" dirty="0" smtClean="0"/>
              <a:t>за </a:t>
            </a:r>
            <a:r>
              <a:rPr lang="ru-RU" sz="2700" dirty="0"/>
              <a:t>период 2014-2018  гг</a:t>
            </a:r>
            <a:r>
              <a:rPr lang="ru-RU" sz="2700" dirty="0" smtClean="0"/>
              <a:t>.    </a:t>
            </a:r>
            <a:endParaRPr lang="ru-RU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199850"/>
              </p:ext>
            </p:extLst>
          </p:nvPr>
        </p:nvGraphicFramePr>
        <p:xfrm>
          <a:off x="467544" y="2348880"/>
          <a:ext cx="8229600" cy="417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48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</TotalTime>
  <Words>987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                          Динамика выделения сопутствующих чуме культур                          за 1999-2003гг.  и 2014-2018гг. бактериологической                      лабораторией  КПЧО на территории Прикаспийского  песчаного очага  (43).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Таблица № 1  Распределение выделенных штаммов микроорганизмов на территории Прикаспийского  Северо-Западного  песчаного очага  чумы за период  1999-2003 гг. </vt:lpstr>
      <vt:lpstr>                                                                                                                                    График №1.  Распределение выделенных штаммов микроорганизмов на территории Прикаспийского  Северо-Западного  песчаного очага  чумы за период  1999-2003 гг.</vt:lpstr>
      <vt:lpstr>                                                   Таблица №  2 Распределение выделенных штаммов микроорганизмов на территории Прикаспийского  Северо-Западного  песчаного очага  чумы за период  2014-2018  гг.</vt:lpstr>
      <vt:lpstr> Г                                                                                                                     График № 2 Распределение выделенных штаммов микроорганизмов на территории Прикаспийского  Северо-Западного  песчаного очага  чумы за период 2014-2018  гг.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Динамика выделения сопутствующих чуме культур за 1999-2003гг.  и 2014-2018гг. бактериологической лабораторией  КПЧО на территории Прикаспийского  Северо-Западного   песчаного очага  чумы.</dc:title>
  <cp:lastModifiedBy>user</cp:lastModifiedBy>
  <cp:revision>20</cp:revision>
  <dcterms:modified xsi:type="dcterms:W3CDTF">2019-03-13T07:01:53Z</dcterms:modified>
</cp:coreProperties>
</file>